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68" r:id="rId3"/>
    <p:sldId id="257" r:id="rId4"/>
    <p:sldId id="258" r:id="rId5"/>
    <p:sldId id="259" r:id="rId6"/>
    <p:sldId id="260" r:id="rId7"/>
    <p:sldId id="261" r:id="rId8"/>
    <p:sldId id="270" r:id="rId9"/>
    <p:sldId id="271" r:id="rId10"/>
    <p:sldId id="272" r:id="rId11"/>
    <p:sldId id="273" r:id="rId12"/>
    <p:sldId id="274" r:id="rId13"/>
    <p:sldId id="275" r:id="rId14"/>
    <p:sldId id="262" r:id="rId15"/>
    <p:sldId id="263" r:id="rId16"/>
    <p:sldId id="264" r:id="rId17"/>
    <p:sldId id="265" r:id="rId18"/>
    <p:sldId id="266" r:id="rId19"/>
    <p:sldId id="267" r:id="rId20"/>
    <p:sldId id="269" r:id="rId21"/>
    <p:sldId id="276" r:id="rId22"/>
    <p:sldId id="277" r:id="rId23"/>
    <p:sldId id="278" r:id="rId24"/>
    <p:sldId id="279" r:id="rId25"/>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9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https://www.europeanboxing.org/news/lars-brovil-from-the-danish-boxing-association-elected-president-of-european-boxing-at-its-inaugural-congress-in-prague/</a:t>
            </a:r>
          </a:p>
          <a:p>
            <a:r>
              <a:t>- Vision and immediate organisation of age-group championships: presentation brief supplied by Martin Volke.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https://www.europeanboxing.org/news/european-boxing-u19-championships-open-a-new-era-for-continental-olympic-boxing-in-ostrava/</a:t>
            </a:r>
          </a:p>
          <a:p>
            <a:r>
              <a:t>- https://www.europeanboxing.org/news/european-boxing-u15-championships-was-successfully-completed/</a:t>
            </a:r>
          </a:p>
          <a:p>
            <a:r>
              <a:t>- EuropeanChampionships2025u23EB.pdf supplied by Martin Volke: Swiss Timing Competition Schedule, as of 22 November 2025, pages 1–2. Number of Boxers: women 95, men 174, total 269. An earlier public report stated 271.</a:t>
            </a:r>
          </a:p>
          <a:p>
            <a:r>
              <a:t>- EuropeanChampionships2025u17.pdf supplied by Martin Volke: Entry List by NOC, as of 9 December 2025, pages 1–10. Counted 150 entries labelled Women’s and 232 entries labelled Men’s. Sum of 29 federation totals: 382. These are entries in the start list.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https://www.europeanboxing.org/news/the-european-boxing-executive-board-has-appointed-mr-martin-volke-as-the-new-secretary-general/</a:t>
            </a:r>
          </a:p>
          <a:p>
            <a:r>
              <a:t>- https://www.europeanboxing.org/news/ireland-russia-germany-serbia-and-ukraine-shared-the-last-titles-of-the-european-u19-boxing-championships/</a:t>
            </a:r>
          </a:p>
          <a:p>
            <a:r>
              <a:t>- https://worldboxing.org/2026-european-elite-boxing-championships/</a:t>
            </a:r>
          </a:p>
          <a:p>
            <a:r>
              <a:t>- Record refers to European Boxing championships since its founding, based on the published figures shown on the preceding slide. The Sofia figure is a confirmed entry count published before the event, not a final attendance count.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Course details supplied by Martin Volke for this presentation. November and December 2026 courses are planned milestones as of 26 September 2026.</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https://www.europeanboxing.org/news/papp-cup-two-continents-one-sport-shared-values/</a:t>
            </a:r>
          </a:p>
          <a:p>
            <a:r>
              <a:t>- Mixed Team Test Event in Poreč and voluntary participation supplied by Martin Volke for this presentation. Event is planned as of 26 September 2026.</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(accessed 26 September 2026):</a:t>
            </a:r>
          </a:p>
          <a:p>
            <a:r>
              <a:t>- https://worldboxing.org/lars-brovil-from-the-danish-boxing-association-elected-president-of-european-boxing-at-its-inaugural-congress-in-prague/</a:t>
            </a:r>
          </a:p>
          <a:p>
            <a:r>
              <a:t>- https://worldboxing.org/world-boxing-publishes-updated-2026-competition-calendar/</a:t>
            </a:r>
          </a:p>
          <a:p>
            <a:r>
              <a:t>- https://www.europeanboxing.org/competitions/</a:t>
            </a:r>
          </a:p>
          <a:p>
            <a:r>
              <a:t>- U17 Budva: more than 450 entries, supplied by Martin Volke on 26 September 2026. This is an entry count, not a final participant count.</a:t>
            </a:r>
          </a:p>
          <a:p>
            <a:r>
              <a:t>- First Coach Education Course in Poreč in November 2026: planned milestone supplied by Martin Volke.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Martin: Be precise on sequence. Panama had been approved as host location at the 2025 World Boxing Congress in Rome, but World Boxing confirmed the specific date of 20 November 2026 on 15 April 2026. European Boxing had already opened its host selection process in April. The slide should show that distinction clearly and avoid using National Federation names in the host-vote line.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World Boxing, About: https://worldboxing.org/about/</a:t>
            </a:r>
          </a:p>
          <a:p>
            <a:r>
              <a:t>World Boxing, first formal IOC meeting, 8 May 2024: https://worldboxing.org/world-boxing-meets-the-international-olympic-committee-to-start-olympic-journey/</a:t>
            </a:r>
          </a:p>
          <a:p>
            <a:r>
              <a:t>World Boxing, Congress: https://worldboxing.org/about/congress/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IOC, provisional recognition, 26 February 2025: https://www.olympics.com/ioc/news/ioc-grants-provisional-recognition-to-world-boxing</a:t>
            </a:r>
          </a:p>
          <a:p>
            <a:r>
              <a:t>IOC Newsroom, recommendation, 17 March 2025: https://newsroom.olympics.com/record/1652</a:t>
            </a:r>
          </a:p>
          <a:p>
            <a:r>
              <a:t>World Boxing, IOC Session, 20 March 2025: https://worldboxing.org/world-boxing-welcomes-decision-by-ioc-to-include-boxing-at-la28/</a:t>
            </a:r>
          </a:p>
          <a:p>
            <a:r>
              <a:t>World Boxing, qualification system, 13 May 2026: https://worldboxing.org/ioc-approves-olympic-qualification-system-for-boxing-competition-at-la28/</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IOC, recognition decision and assessed criteria, 26 February 2025: https://www.olympics.com/ioc/news/ioc-grants-provisional-recognition-to-world-boxing</a:t>
            </a:r>
          </a:p>
          <a:p>
            <a:r>
              <a:t>IOC, Olympic Charter, in force 24 June 2026, Rule 3 (Recognition by the IOC): https://www.olympics.com/ioc/olympic-charter</a:t>
            </a:r>
          </a:p>
          <a:p>
            <a:r>
              <a:t>World Boxing, July 2026 governance measures: https://worldboxing.org/world-boxing-extraordinary-congress-strengthens-governance-with-new-ethics-committee/</a:t>
            </a:r>
          </a:p>
          <a:p>
            <a:r>
              <a:t>No public IOC date for full recognition was found as of 26 September 2026.</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 IOC, provisional recognition assessment, 26 February 2025: https://www.olympics.com/ioc/news/ioc-grants-provisional-recognition-to-world-boxing</a:t>
            </a:r>
          </a:p>
          <a:p>
            <a:r>
              <a:t>IOC, International Federations: statutes, practice and activities must conform with the Olympic Charter: https://www.olympics.com/ioc/international-federations</a:t>
            </a:r>
          </a:p>
          <a:p>
            <a:r>
              <a:t>These are published assessment factors for provisional recognition. The IOC has not published a World Boxing-specific exhaustive checklist or fixed thresholds for full recognition. The ASOIF governance target of 135 points is a World Boxing target, not stated as an IOC condition: https://worldboxing.org/world-boxing-welcomes-asoif-governance-review-and-is-ready-to-make-continued-progress/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7859D9E0-A013-40C5-A450-486A73FD9A6F}"/>
              </a:ext>
            </a:extLst>
          </p:cNvPr>
          <p:cNvSpPr>
            <a:spLocks noGrp="1"/>
          </p:cNvSpPr>
          <p:nvPr/>
        </p:nvSpPr>
        <p:spPr>
          <a:xfrm>
            <a:off x="666750" y="2286000"/>
            <a:ext cx="9525000" cy="1381125"/>
          </a:xfrm>
          <a:prstGeom prst="rect">
            <a:avLst/>
          </a:prstGeom>
          <a:noFill/>
        </p:spPr>
        <p:txBody>
          <a:bodyPr wrap="square" lIns="0" tIns="0" rIns="0" bIns="0">
            <a:spAutoFit/>
          </a:bodyPr>
          <a:lstStyle/>
          <a:p>
            <a:pPr>
              <a:buNone/>
              <a:defRPr sz="4500" b="1">
                <a:solidFill>
                  <a:srgbClr val="FFFFFF"/>
                </a:solidFill>
                <a:latin typeface="Aptos"/>
                <a:ea typeface="Aptos"/>
                <a:cs typeface="Aptos"/>
              </a:defRPr>
            </a:pPr>
            <a:r>
              <a:rPr sz="4500" b="1">
                <a:solidFill>
                  <a:srgbClr val="FFFFFF"/>
                </a:solidFill>
                <a:latin typeface="Aptos"/>
                <a:ea typeface="Aptos"/>
                <a:cs typeface="Aptos"/>
              </a:rPr>
              <a:t>European Boxing</a:t>
            </a:r>
            <a:br>
              <a:rPr sz="4500" b="1">
                <a:solidFill>
                  <a:srgbClr val="FFFFFF"/>
                </a:solidFill>
                <a:latin typeface="Aptos"/>
                <a:ea typeface="Aptos"/>
                <a:cs typeface="Aptos"/>
              </a:rPr>
            </a:br>
            <a:r>
              <a:rPr sz="4500" b="1">
                <a:solidFill>
                  <a:srgbClr val="FFFFFF"/>
                </a:solidFill>
                <a:latin typeface="Aptos"/>
                <a:ea typeface="Aptos"/>
                <a:cs typeface="Aptos"/>
              </a:rPr>
              <a:t>Townhall Meeting</a:t>
            </a:r>
          </a:p>
        </p:txBody>
      </p:sp>
      <p:sp>
        <p:nvSpPr>
          <p:cNvPr id="4" name="TextBox 3">
            <a:extLst>
              <a:ext uri="{FF2B5EF4-FFF2-40B4-BE49-F238E27FC236}">
                <a16:creationId xmlns:a16="http://schemas.microsoft.com/office/drawing/2014/main" id="{8A44FAE4-0CAE-46A3-B3E2-F494D29C88B3}"/>
              </a:ext>
            </a:extLst>
          </p:cNvPr>
          <p:cNvSpPr>
            <a:spLocks noGrp="1"/>
          </p:cNvSpPr>
          <p:nvPr/>
        </p:nvSpPr>
        <p:spPr>
          <a:xfrm>
            <a:off x="704850" y="4010025"/>
            <a:ext cx="9810750" cy="476250"/>
          </a:xfrm>
          <a:prstGeom prst="rect">
            <a:avLst/>
          </a:prstGeom>
          <a:noFill/>
        </p:spPr>
        <p:txBody>
          <a:bodyPr wrap="square" lIns="0" tIns="0" rIns="0" bIns="0">
            <a:spAutoFit/>
          </a:bodyPr>
          <a:lstStyle/>
          <a:p>
            <a:pPr>
              <a:buNone/>
              <a:defRPr sz="2100" b="0">
                <a:solidFill>
                  <a:srgbClr val="FFFFFF"/>
                </a:solidFill>
                <a:latin typeface="Aptos"/>
                <a:ea typeface="Aptos"/>
                <a:cs typeface="Aptos"/>
              </a:defRPr>
            </a:pPr>
            <a:r>
              <a:rPr sz="2100" b="0">
                <a:solidFill>
                  <a:srgbClr val="FFFFFF"/>
                </a:solidFill>
                <a:latin typeface="Aptos"/>
                <a:ea typeface="Aptos"/>
                <a:cs typeface="Aptos"/>
              </a:rPr>
              <a:t>Open dialogue with National Federations</a:t>
            </a:r>
          </a:p>
        </p:txBody>
      </p:sp>
      <p:sp>
        <p:nvSpPr>
          <p:cNvPr id="5" name="TextBox 4">
            <a:extLst>
              <a:ext uri="{FF2B5EF4-FFF2-40B4-BE49-F238E27FC236}">
                <a16:creationId xmlns:a16="http://schemas.microsoft.com/office/drawing/2014/main" id="{9EE25465-A552-4511-953D-A78BD940605B}"/>
              </a:ext>
            </a:extLst>
          </p:cNvPr>
          <p:cNvSpPr>
            <a:spLocks noGrp="1"/>
          </p:cNvSpPr>
          <p:nvPr/>
        </p:nvSpPr>
        <p:spPr>
          <a:xfrm>
            <a:off x="704850" y="4667250"/>
            <a:ext cx="8572500" cy="457200"/>
          </a:xfrm>
          <a:prstGeom prst="rect">
            <a:avLst/>
          </a:prstGeom>
          <a:noFill/>
        </p:spPr>
        <p:txBody>
          <a:bodyPr wrap="square" lIns="0" tIns="0" rIns="0" bIns="0">
            <a:spAutoFit/>
          </a:bodyPr>
          <a:lstStyle/>
          <a:p>
            <a:pPr>
              <a:buNone/>
              <a:defRPr sz="1950" b="0">
                <a:solidFill>
                  <a:srgbClr val="FFFFFF"/>
                </a:solidFill>
                <a:latin typeface="Aptos"/>
                <a:ea typeface="Aptos"/>
                <a:cs typeface="Aptos"/>
              </a:defRPr>
            </a:pPr>
            <a:r>
              <a:rPr sz="1950" b="0">
                <a:solidFill>
                  <a:srgbClr val="FFFFFF"/>
                </a:solidFill>
                <a:latin typeface="Aptos"/>
                <a:ea typeface="Aptos"/>
                <a:cs typeface="Aptos"/>
              </a:rPr>
              <a:t>29 September 2026, 19:00 CET</a:t>
            </a:r>
          </a:p>
        </p:txBody>
      </p:sp>
    </p:spTree>
    <p:extLst>
      <p:ext uri="{BB962C8B-B14F-4D97-AF65-F5344CB8AC3E}">
        <p14:creationId xmlns:p14="http://schemas.microsoft.com/office/powerpoint/2010/main" val="160609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3AB7005F-9353-45B5-98F3-D13ECDFDEE8C}"/>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Questions &amp; answers</a:t>
            </a:r>
          </a:p>
        </p:txBody>
      </p:sp>
      <p:sp>
        <p:nvSpPr>
          <p:cNvPr id="4" name="TextBox 3">
            <a:extLst>
              <a:ext uri="{FF2B5EF4-FFF2-40B4-BE49-F238E27FC236}">
                <a16:creationId xmlns:a16="http://schemas.microsoft.com/office/drawing/2014/main" id="{62139D36-BCD1-4A7C-903A-7AC8725C8EF8}"/>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Questions, views and dialogue with National Federations</a:t>
            </a:r>
          </a:p>
        </p:txBody>
      </p:sp>
      <p:sp>
        <p:nvSpPr>
          <p:cNvPr id="5" name="Oval 4">
            <a:extLst>
              <a:ext uri="{FF2B5EF4-FFF2-40B4-BE49-F238E27FC236}">
                <a16:creationId xmlns:a16="http://schemas.microsoft.com/office/drawing/2014/main" id="{A0D3321A-E62A-463B-90B3-E17138A4CF97}"/>
              </a:ext>
            </a:extLst>
          </p:cNvPr>
          <p:cNvSpPr>
            <a:spLocks noGrp="1"/>
          </p:cNvSpPr>
          <p:nvPr/>
        </p:nvSpPr>
        <p:spPr>
          <a:xfrm>
            <a:off x="1920240" y="2194560"/>
            <a:ext cx="914400" cy="914400"/>
          </a:xfrm>
          <a:prstGeom prst="ellipse">
            <a:avLst/>
          </a:prstGeom>
          <a:solidFill>
            <a:srgbClr val="46785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A82CB377-CAA3-4806-BD9C-E57D13C937C4}"/>
              </a:ext>
            </a:extLst>
          </p:cNvPr>
          <p:cNvSpPr>
            <a:spLocks noGrp="1"/>
          </p:cNvSpPr>
          <p:nvPr/>
        </p:nvSpPr>
        <p:spPr>
          <a:xfrm>
            <a:off x="1737360" y="3364992"/>
            <a:ext cx="128016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CHAT</a:t>
            </a:r>
          </a:p>
        </p:txBody>
      </p:sp>
      <p:sp>
        <p:nvSpPr>
          <p:cNvPr id="7" name="TextBox 6">
            <a:extLst>
              <a:ext uri="{FF2B5EF4-FFF2-40B4-BE49-F238E27FC236}">
                <a16:creationId xmlns:a16="http://schemas.microsoft.com/office/drawing/2014/main" id="{7731AB59-5A38-4502-A067-C27C9451C04A}"/>
              </a:ext>
            </a:extLst>
          </p:cNvPr>
          <p:cNvSpPr>
            <a:spLocks noGrp="1"/>
          </p:cNvSpPr>
          <p:nvPr/>
        </p:nvSpPr>
        <p:spPr>
          <a:xfrm>
            <a:off x="1508760" y="3730752"/>
            <a:ext cx="1737360" cy="282893"/>
          </a:xfrm>
          <a:prstGeom prst="rect">
            <a:avLst/>
          </a:prstGeom>
          <a:noFill/>
        </p:spPr>
        <p:txBody>
          <a:bodyPr wrap="square" lIns="0" tIns="0" rIns="0" bIns="0">
            <a:spAutoFit/>
          </a:bodyPr>
          <a:lstStyle/>
          <a:p>
            <a:pPr algn="ctr">
              <a:buNone/>
              <a:defRPr sz="1650" b="0">
                <a:solidFill>
                  <a:srgbClr val="1C1F23"/>
                </a:solidFill>
                <a:latin typeface="Aptos"/>
                <a:ea typeface="Aptos"/>
                <a:cs typeface="Aptos"/>
              </a:defRPr>
            </a:pPr>
            <a:r>
              <a:rPr sz="1650" b="0">
                <a:solidFill>
                  <a:srgbClr val="1C1F23"/>
                </a:solidFill>
                <a:latin typeface="Aptos"/>
                <a:ea typeface="Aptos"/>
                <a:cs typeface="Aptos"/>
              </a:rPr>
              <a:t>One question</a:t>
            </a:r>
          </a:p>
        </p:txBody>
      </p:sp>
      <p:sp>
        <p:nvSpPr>
          <p:cNvPr id="8" name="Connector 7">
            <a:extLst>
              <a:ext uri="{FF2B5EF4-FFF2-40B4-BE49-F238E27FC236}">
                <a16:creationId xmlns:a16="http://schemas.microsoft.com/office/drawing/2014/main" id="{FFDFEF9D-5993-4A53-9824-2B2DA4E72BFA}"/>
              </a:ext>
            </a:extLst>
          </p:cNvPr>
          <p:cNvSpPr>
            <a:spLocks noGrp="1"/>
          </p:cNvSpPr>
          <p:nvPr/>
        </p:nvSpPr>
        <p:spPr>
          <a:xfrm>
            <a:off x="2880360" y="2651760"/>
            <a:ext cx="777240" cy="0"/>
          </a:xfrm>
          <a:prstGeom prst="line">
            <a:avLst/>
          </a:prstGeom>
          <a:ln w="19050">
            <a:solidFill>
              <a:srgbClr val="C8D2DB"/>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9" name="Oval 8">
            <a:extLst>
              <a:ext uri="{FF2B5EF4-FFF2-40B4-BE49-F238E27FC236}">
                <a16:creationId xmlns:a16="http://schemas.microsoft.com/office/drawing/2014/main" id="{D015C5A5-241A-4B61-A4D2-27632EFB6D05}"/>
              </a:ext>
            </a:extLst>
          </p:cNvPr>
          <p:cNvSpPr>
            <a:spLocks noGrp="1"/>
          </p:cNvSpPr>
          <p:nvPr/>
        </p:nvSpPr>
        <p:spPr>
          <a:xfrm>
            <a:off x="4069080" y="2194560"/>
            <a:ext cx="914400" cy="914400"/>
          </a:xfrm>
          <a:prstGeom prst="ellipse">
            <a:avLst/>
          </a:prstGeom>
          <a:solidFill>
            <a:srgbClr val="245D8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D6A62BAE-796F-4ABC-8DC6-5BEA5FAD9CE3}"/>
              </a:ext>
            </a:extLst>
          </p:cNvPr>
          <p:cNvSpPr>
            <a:spLocks noGrp="1"/>
          </p:cNvSpPr>
          <p:nvPr/>
        </p:nvSpPr>
        <p:spPr>
          <a:xfrm>
            <a:off x="3886200" y="3364992"/>
            <a:ext cx="128016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WAIT</a:t>
            </a:r>
          </a:p>
        </p:txBody>
      </p:sp>
      <p:sp>
        <p:nvSpPr>
          <p:cNvPr id="11" name="TextBox 10">
            <a:extLst>
              <a:ext uri="{FF2B5EF4-FFF2-40B4-BE49-F238E27FC236}">
                <a16:creationId xmlns:a16="http://schemas.microsoft.com/office/drawing/2014/main" id="{E2EDF432-279D-4E13-A6FB-1D99EAB931E1}"/>
              </a:ext>
            </a:extLst>
          </p:cNvPr>
          <p:cNvSpPr>
            <a:spLocks noGrp="1"/>
          </p:cNvSpPr>
          <p:nvPr/>
        </p:nvSpPr>
        <p:spPr>
          <a:xfrm>
            <a:off x="3657600" y="3730752"/>
            <a:ext cx="1737360" cy="282893"/>
          </a:xfrm>
          <a:prstGeom prst="rect">
            <a:avLst/>
          </a:prstGeom>
          <a:noFill/>
        </p:spPr>
        <p:txBody>
          <a:bodyPr wrap="square" lIns="0" tIns="0" rIns="0" bIns="0">
            <a:spAutoFit/>
          </a:bodyPr>
          <a:lstStyle/>
          <a:p>
            <a:pPr algn="ctr">
              <a:buNone/>
              <a:defRPr sz="1650" b="0">
                <a:solidFill>
                  <a:srgbClr val="1C1F23"/>
                </a:solidFill>
                <a:latin typeface="Aptos"/>
                <a:ea typeface="Aptos"/>
                <a:cs typeface="Aptos"/>
              </a:defRPr>
            </a:pPr>
            <a:r>
              <a:rPr sz="1650" b="0">
                <a:solidFill>
                  <a:srgbClr val="1C1F23"/>
                </a:solidFill>
                <a:latin typeface="Aptos"/>
                <a:ea typeface="Aptos"/>
                <a:cs typeface="Aptos"/>
              </a:rPr>
              <a:t>Stay muted</a:t>
            </a:r>
          </a:p>
        </p:txBody>
      </p:sp>
      <p:sp>
        <p:nvSpPr>
          <p:cNvPr id="12" name="Connector 11">
            <a:extLst>
              <a:ext uri="{FF2B5EF4-FFF2-40B4-BE49-F238E27FC236}">
                <a16:creationId xmlns:a16="http://schemas.microsoft.com/office/drawing/2014/main" id="{7CE0DD07-901F-41AC-977A-65AC79C19184}"/>
              </a:ext>
            </a:extLst>
          </p:cNvPr>
          <p:cNvSpPr>
            <a:spLocks noGrp="1"/>
          </p:cNvSpPr>
          <p:nvPr/>
        </p:nvSpPr>
        <p:spPr>
          <a:xfrm>
            <a:off x="5029200" y="2651760"/>
            <a:ext cx="777240" cy="0"/>
          </a:xfrm>
          <a:prstGeom prst="line">
            <a:avLst/>
          </a:prstGeom>
          <a:ln w="19050">
            <a:solidFill>
              <a:srgbClr val="C8D2DB"/>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13" name="Oval 12">
            <a:extLst>
              <a:ext uri="{FF2B5EF4-FFF2-40B4-BE49-F238E27FC236}">
                <a16:creationId xmlns:a16="http://schemas.microsoft.com/office/drawing/2014/main" id="{3AF6D116-385E-4EA6-A5B6-41D901C32ADB}"/>
              </a:ext>
            </a:extLst>
          </p:cNvPr>
          <p:cNvSpPr>
            <a:spLocks noGrp="1"/>
          </p:cNvSpPr>
          <p:nvPr/>
        </p:nvSpPr>
        <p:spPr>
          <a:xfrm>
            <a:off x="6217920" y="2194560"/>
            <a:ext cx="914400" cy="914400"/>
          </a:xfrm>
          <a:prstGeom prst="ellipse">
            <a:avLst/>
          </a:prstGeom>
          <a:solidFill>
            <a:srgbClr val="D19D4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3A87B63D-BD9B-4E92-AD2B-55AAFF19D9C6}"/>
              </a:ext>
            </a:extLst>
          </p:cNvPr>
          <p:cNvSpPr>
            <a:spLocks noGrp="1"/>
          </p:cNvSpPr>
          <p:nvPr/>
        </p:nvSpPr>
        <p:spPr>
          <a:xfrm>
            <a:off x="6035040" y="3364992"/>
            <a:ext cx="128016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SPEAK</a:t>
            </a:r>
          </a:p>
        </p:txBody>
      </p:sp>
      <p:sp>
        <p:nvSpPr>
          <p:cNvPr id="15" name="TextBox 14">
            <a:extLst>
              <a:ext uri="{FF2B5EF4-FFF2-40B4-BE49-F238E27FC236}">
                <a16:creationId xmlns:a16="http://schemas.microsoft.com/office/drawing/2014/main" id="{4F4CBEAF-0A25-4914-86DF-3DEA18E0D713}"/>
              </a:ext>
            </a:extLst>
          </p:cNvPr>
          <p:cNvSpPr>
            <a:spLocks noGrp="1"/>
          </p:cNvSpPr>
          <p:nvPr/>
        </p:nvSpPr>
        <p:spPr>
          <a:xfrm>
            <a:off x="5806440" y="3730752"/>
            <a:ext cx="1737360" cy="282893"/>
          </a:xfrm>
          <a:prstGeom prst="rect">
            <a:avLst/>
          </a:prstGeom>
          <a:noFill/>
        </p:spPr>
        <p:txBody>
          <a:bodyPr wrap="square" lIns="0" tIns="0" rIns="0" bIns="0">
            <a:spAutoFit/>
          </a:bodyPr>
          <a:lstStyle/>
          <a:p>
            <a:pPr algn="ctr">
              <a:buNone/>
              <a:defRPr sz="1650" b="0">
                <a:solidFill>
                  <a:srgbClr val="1C1F23"/>
                </a:solidFill>
                <a:latin typeface="Aptos"/>
                <a:ea typeface="Aptos"/>
                <a:cs typeface="Aptos"/>
              </a:defRPr>
            </a:pPr>
            <a:r>
              <a:rPr sz="1650" b="0">
                <a:solidFill>
                  <a:srgbClr val="1C1F23"/>
                </a:solidFill>
                <a:latin typeface="Aptos"/>
                <a:ea typeface="Aptos"/>
                <a:cs typeface="Aptos"/>
              </a:rPr>
              <a:t>Max 2 minutes</a:t>
            </a:r>
          </a:p>
        </p:txBody>
      </p:sp>
      <p:sp>
        <p:nvSpPr>
          <p:cNvPr id="16" name="Connector 15">
            <a:extLst>
              <a:ext uri="{FF2B5EF4-FFF2-40B4-BE49-F238E27FC236}">
                <a16:creationId xmlns:a16="http://schemas.microsoft.com/office/drawing/2014/main" id="{C7FF3F88-25D9-4922-9E73-32D5A6BBEA63}"/>
              </a:ext>
            </a:extLst>
          </p:cNvPr>
          <p:cNvSpPr>
            <a:spLocks noGrp="1"/>
          </p:cNvSpPr>
          <p:nvPr/>
        </p:nvSpPr>
        <p:spPr>
          <a:xfrm>
            <a:off x="7178040" y="2651760"/>
            <a:ext cx="777240" cy="0"/>
          </a:xfrm>
          <a:prstGeom prst="line">
            <a:avLst/>
          </a:prstGeom>
          <a:ln w="19050">
            <a:solidFill>
              <a:srgbClr val="C8D2DB"/>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17" name="Oval 16">
            <a:extLst>
              <a:ext uri="{FF2B5EF4-FFF2-40B4-BE49-F238E27FC236}">
                <a16:creationId xmlns:a16="http://schemas.microsoft.com/office/drawing/2014/main" id="{7DCA634B-E60A-4330-BB95-85644C377BD1}"/>
              </a:ext>
            </a:extLst>
          </p:cNvPr>
          <p:cNvSpPr>
            <a:spLocks noGrp="1"/>
          </p:cNvSpPr>
          <p:nvPr/>
        </p:nvSpPr>
        <p:spPr>
          <a:xfrm>
            <a:off x="8366760" y="2194560"/>
            <a:ext cx="914400" cy="914400"/>
          </a:xfrm>
          <a:prstGeom prst="ellipse">
            <a:avLst/>
          </a:prstGeom>
          <a:solidFill>
            <a:srgbClr val="AA303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AEF4975E-2117-461E-B0BB-C9C02570BB30}"/>
              </a:ext>
            </a:extLst>
          </p:cNvPr>
          <p:cNvSpPr>
            <a:spLocks noGrp="1"/>
          </p:cNvSpPr>
          <p:nvPr/>
        </p:nvSpPr>
        <p:spPr>
          <a:xfrm>
            <a:off x="8183880" y="3364992"/>
            <a:ext cx="128016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RESPOND</a:t>
            </a:r>
          </a:p>
        </p:txBody>
      </p:sp>
      <p:sp>
        <p:nvSpPr>
          <p:cNvPr id="19" name="TextBox 18">
            <a:extLst>
              <a:ext uri="{FF2B5EF4-FFF2-40B4-BE49-F238E27FC236}">
                <a16:creationId xmlns:a16="http://schemas.microsoft.com/office/drawing/2014/main" id="{6F0202A5-33EC-4DCC-9E14-902D11631E73}"/>
              </a:ext>
            </a:extLst>
          </p:cNvPr>
          <p:cNvSpPr>
            <a:spLocks noGrp="1"/>
          </p:cNvSpPr>
          <p:nvPr/>
        </p:nvSpPr>
        <p:spPr>
          <a:xfrm>
            <a:off x="7955280" y="3730752"/>
            <a:ext cx="1737360" cy="282893"/>
          </a:xfrm>
          <a:prstGeom prst="rect">
            <a:avLst/>
          </a:prstGeom>
          <a:noFill/>
        </p:spPr>
        <p:txBody>
          <a:bodyPr wrap="square" lIns="0" tIns="0" rIns="0" bIns="0">
            <a:spAutoFit/>
          </a:bodyPr>
          <a:lstStyle/>
          <a:p>
            <a:pPr algn="ctr">
              <a:buNone/>
              <a:defRPr sz="1650" b="0">
                <a:solidFill>
                  <a:srgbClr val="1C1F23"/>
                </a:solidFill>
                <a:latin typeface="Aptos"/>
                <a:ea typeface="Aptos"/>
                <a:cs typeface="Aptos"/>
              </a:defRPr>
            </a:pPr>
            <a:r>
              <a:rPr sz="1650" b="0">
                <a:solidFill>
                  <a:srgbClr val="1C1F23"/>
                </a:solidFill>
                <a:latin typeface="Aptos"/>
                <a:ea typeface="Aptos"/>
                <a:cs typeface="Aptos"/>
              </a:rPr>
              <a:t>EB follow-up</a:t>
            </a:r>
          </a:p>
        </p:txBody>
      </p:sp>
      <p:sp>
        <p:nvSpPr>
          <p:cNvPr id="20" name="TextBox 19">
            <a:extLst>
              <a:ext uri="{FF2B5EF4-FFF2-40B4-BE49-F238E27FC236}">
                <a16:creationId xmlns:a16="http://schemas.microsoft.com/office/drawing/2014/main" id="{B6E2CDFC-0BD6-4959-9366-A293237302C7}"/>
              </a:ext>
            </a:extLst>
          </p:cNvPr>
          <p:cNvSpPr>
            <a:spLocks noGrp="1"/>
          </p:cNvSpPr>
          <p:nvPr/>
        </p:nvSpPr>
        <p:spPr>
          <a:xfrm>
            <a:off x="1965960" y="5120640"/>
            <a:ext cx="7955280" cy="670560"/>
          </a:xfrm>
          <a:prstGeom prst="rect">
            <a:avLst/>
          </a:prstGeom>
          <a:noFill/>
        </p:spPr>
        <p:txBody>
          <a:bodyPr wrap="square" lIns="0" tIns="0" rIns="0" bIns="0">
            <a:spAutoFit/>
          </a:bodyPr>
          <a:lstStyle/>
          <a:p>
            <a:pPr algn="ctr">
              <a:buNone/>
              <a:defRPr sz="2200" b="1">
                <a:solidFill>
                  <a:srgbClr val="1C2C3F"/>
                </a:solidFill>
                <a:latin typeface="Aptos"/>
                <a:ea typeface="Aptos"/>
                <a:cs typeface="Aptos"/>
              </a:defRPr>
            </a:pPr>
            <a:r>
              <a:rPr sz="2200" b="1">
                <a:solidFill>
                  <a:srgbClr val="1C2C3F"/>
                </a:solidFill>
                <a:latin typeface="Aptos"/>
                <a:ea typeface="Aptos"/>
                <a:cs typeface="Aptos"/>
              </a:rPr>
              <a:t>Contributions in English. Prepare translation before unmuting.</a:t>
            </a:r>
          </a:p>
        </p:txBody>
      </p:sp>
      <p:sp>
        <p:nvSpPr>
          <p:cNvPr id="23" name="TextBox 22"/>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Dr. Zsigmond Nagy</a:t>
            </a:r>
          </a:p>
        </p:txBody>
      </p:sp>
    </p:spTree>
    <p:extLst>
      <p:ext uri="{BB962C8B-B14F-4D97-AF65-F5344CB8AC3E}">
        <p14:creationId xmlns:p14="http://schemas.microsoft.com/office/powerpoint/2010/main" val="55405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FD781CD8-9928-4F94-9D32-E67E05D961EA}"/>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Introduction</a:t>
            </a:r>
          </a:p>
        </p:txBody>
      </p:sp>
      <p:sp>
        <p:nvSpPr>
          <p:cNvPr id="4" name="TextBox 3">
            <a:extLst>
              <a:ext uri="{FF2B5EF4-FFF2-40B4-BE49-F238E27FC236}">
                <a16:creationId xmlns:a16="http://schemas.microsoft.com/office/drawing/2014/main" id="{FAD9FA91-D8A7-4887-A618-D959CB303D08}"/>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Purpose and flow of today’s Townhall</a:t>
            </a:r>
          </a:p>
        </p:txBody>
      </p:sp>
      <p:sp>
        <p:nvSpPr>
          <p:cNvPr id="5" name="TextBox 4">
            <a:extLst>
              <a:ext uri="{FF2B5EF4-FFF2-40B4-BE49-F238E27FC236}">
                <a16:creationId xmlns:a16="http://schemas.microsoft.com/office/drawing/2014/main" id="{00382AAE-5599-46B2-876E-F440708296A5}"/>
              </a:ext>
            </a:extLst>
          </p:cNvPr>
          <p:cNvSpPr>
            <a:spLocks noGrp="1"/>
          </p:cNvSpPr>
          <p:nvPr/>
        </p:nvSpPr>
        <p:spPr>
          <a:xfrm>
            <a:off x="1965960" y="1600200"/>
            <a:ext cx="5029200" cy="1543050"/>
          </a:xfrm>
          <a:prstGeom prst="rect">
            <a:avLst/>
          </a:prstGeom>
          <a:noFill/>
        </p:spPr>
        <p:txBody>
          <a:bodyPr wrap="square" lIns="0" tIns="0" rIns="0" bIns="0">
            <a:spAutoFit/>
          </a:bodyPr>
          <a:lstStyle/>
          <a:p>
            <a:pPr>
              <a:buNone/>
              <a:defRPr sz="3000" b="1">
                <a:solidFill>
                  <a:srgbClr val="1C2C3F"/>
                </a:solidFill>
                <a:latin typeface="Aptos"/>
                <a:ea typeface="Aptos"/>
                <a:cs typeface="Aptos"/>
              </a:defRPr>
            </a:pPr>
            <a:r>
              <a:rPr sz="3000" b="1">
                <a:solidFill>
                  <a:srgbClr val="1C2C3F"/>
                </a:solidFill>
                <a:latin typeface="Aptos"/>
                <a:ea typeface="Aptos"/>
                <a:cs typeface="Aptos"/>
              </a:rPr>
              <a:t>An informal discussion
ahead of our first
Ordinary Congress</a:t>
            </a:r>
          </a:p>
        </p:txBody>
      </p:sp>
      <p:sp>
        <p:nvSpPr>
          <p:cNvPr id="6" name="TextBox 5">
            <a:extLst>
              <a:ext uri="{FF2B5EF4-FFF2-40B4-BE49-F238E27FC236}">
                <a16:creationId xmlns:a16="http://schemas.microsoft.com/office/drawing/2014/main" id="{33D23882-32E1-4CE4-870D-BD629DB14073}"/>
              </a:ext>
            </a:extLst>
          </p:cNvPr>
          <p:cNvSpPr>
            <a:spLocks noGrp="1"/>
          </p:cNvSpPr>
          <p:nvPr/>
        </p:nvSpPr>
        <p:spPr>
          <a:xfrm>
            <a:off x="1993392" y="3090672"/>
            <a:ext cx="4846320" cy="77724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Updates and dialogue with full and endorsed members. After the presentations, we will hear your questions and close with follow-up actions.</a:t>
            </a:r>
          </a:p>
        </p:txBody>
      </p:sp>
      <p:sp>
        <p:nvSpPr>
          <p:cNvPr id="7" name="TextBox 6">
            <a:extLst>
              <a:ext uri="{FF2B5EF4-FFF2-40B4-BE49-F238E27FC236}">
                <a16:creationId xmlns:a16="http://schemas.microsoft.com/office/drawing/2014/main" id="{9DF0875D-E80D-4852-B79F-E7AFA390350E}"/>
              </a:ext>
            </a:extLst>
          </p:cNvPr>
          <p:cNvSpPr>
            <a:spLocks noGrp="1"/>
          </p:cNvSpPr>
          <p:nvPr/>
        </p:nvSpPr>
        <p:spPr>
          <a:xfrm>
            <a:off x="7315200" y="1508760"/>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01</a:t>
            </a:r>
          </a:p>
        </p:txBody>
      </p:sp>
      <p:sp>
        <p:nvSpPr>
          <p:cNvPr id="8" name="TextBox 7">
            <a:extLst>
              <a:ext uri="{FF2B5EF4-FFF2-40B4-BE49-F238E27FC236}">
                <a16:creationId xmlns:a16="http://schemas.microsoft.com/office/drawing/2014/main" id="{4F4718F9-2CF1-4AF4-9372-4730A864F4B5}"/>
              </a:ext>
            </a:extLst>
          </p:cNvPr>
          <p:cNvSpPr>
            <a:spLocks noGrp="1"/>
          </p:cNvSpPr>
          <p:nvPr/>
        </p:nvSpPr>
        <p:spPr>
          <a:xfrm>
            <a:off x="7818120" y="1490472"/>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Vision &amp; mission</a:t>
            </a:r>
          </a:p>
        </p:txBody>
      </p:sp>
      <p:sp>
        <p:nvSpPr>
          <p:cNvPr id="9" name="TextBox 8">
            <a:extLst>
              <a:ext uri="{FF2B5EF4-FFF2-40B4-BE49-F238E27FC236}">
                <a16:creationId xmlns:a16="http://schemas.microsoft.com/office/drawing/2014/main" id="{E1392F43-3E01-444C-8008-795236E44AEF}"/>
              </a:ext>
            </a:extLst>
          </p:cNvPr>
          <p:cNvSpPr>
            <a:spLocks noGrp="1"/>
          </p:cNvSpPr>
          <p:nvPr/>
        </p:nvSpPr>
        <p:spPr>
          <a:xfrm>
            <a:off x="7315200" y="2084832"/>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02</a:t>
            </a:r>
          </a:p>
        </p:txBody>
      </p:sp>
      <p:sp>
        <p:nvSpPr>
          <p:cNvPr id="10" name="TextBox 9">
            <a:extLst>
              <a:ext uri="{FF2B5EF4-FFF2-40B4-BE49-F238E27FC236}">
                <a16:creationId xmlns:a16="http://schemas.microsoft.com/office/drawing/2014/main" id="{D5F182B2-0A9F-421E-8720-FDA25E371775}"/>
              </a:ext>
            </a:extLst>
          </p:cNvPr>
          <p:cNvSpPr>
            <a:spLocks noGrp="1"/>
          </p:cNvSpPr>
          <p:nvPr/>
        </p:nvSpPr>
        <p:spPr>
          <a:xfrm>
            <a:off x="7818120" y="2066544"/>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Olympic recognition</a:t>
            </a:r>
          </a:p>
        </p:txBody>
      </p:sp>
      <p:sp>
        <p:nvSpPr>
          <p:cNvPr id="11" name="TextBox 10">
            <a:extLst>
              <a:ext uri="{FF2B5EF4-FFF2-40B4-BE49-F238E27FC236}">
                <a16:creationId xmlns:a16="http://schemas.microsoft.com/office/drawing/2014/main" id="{2F846B8C-677D-4D7E-81F9-5C3611C2FE3A}"/>
              </a:ext>
            </a:extLst>
          </p:cNvPr>
          <p:cNvSpPr>
            <a:spLocks noGrp="1"/>
          </p:cNvSpPr>
          <p:nvPr/>
        </p:nvSpPr>
        <p:spPr>
          <a:xfrm>
            <a:off x="7315200" y="2660904"/>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03</a:t>
            </a:r>
          </a:p>
        </p:txBody>
      </p:sp>
      <p:sp>
        <p:nvSpPr>
          <p:cNvPr id="12" name="TextBox 11">
            <a:extLst>
              <a:ext uri="{FF2B5EF4-FFF2-40B4-BE49-F238E27FC236}">
                <a16:creationId xmlns:a16="http://schemas.microsoft.com/office/drawing/2014/main" id="{20E3124A-FBFF-4D79-8882-8188F9AAC141}"/>
              </a:ext>
            </a:extLst>
          </p:cNvPr>
          <p:cNvSpPr>
            <a:spLocks noGrp="1"/>
          </p:cNvSpPr>
          <p:nvPr/>
        </p:nvSpPr>
        <p:spPr>
          <a:xfrm>
            <a:off x="7818120" y="2642616"/>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Progress &amp; development</a:t>
            </a:r>
          </a:p>
        </p:txBody>
      </p:sp>
      <p:sp>
        <p:nvSpPr>
          <p:cNvPr id="13" name="TextBox 12">
            <a:extLst>
              <a:ext uri="{FF2B5EF4-FFF2-40B4-BE49-F238E27FC236}">
                <a16:creationId xmlns:a16="http://schemas.microsoft.com/office/drawing/2014/main" id="{33B97B88-22E1-45A7-9509-EC11A83F8AED}"/>
              </a:ext>
            </a:extLst>
          </p:cNvPr>
          <p:cNvSpPr>
            <a:spLocks noGrp="1"/>
          </p:cNvSpPr>
          <p:nvPr/>
        </p:nvSpPr>
        <p:spPr>
          <a:xfrm>
            <a:off x="7315200" y="3236976"/>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04</a:t>
            </a:r>
          </a:p>
        </p:txBody>
      </p:sp>
      <p:sp>
        <p:nvSpPr>
          <p:cNvPr id="14" name="TextBox 13">
            <a:extLst>
              <a:ext uri="{FF2B5EF4-FFF2-40B4-BE49-F238E27FC236}">
                <a16:creationId xmlns:a16="http://schemas.microsoft.com/office/drawing/2014/main" id="{5E6B6505-D084-4CEE-B87C-87561895FD92}"/>
              </a:ext>
            </a:extLst>
          </p:cNvPr>
          <p:cNvSpPr>
            <a:spLocks noGrp="1"/>
          </p:cNvSpPr>
          <p:nvPr/>
        </p:nvSpPr>
        <p:spPr>
          <a:xfrm>
            <a:off x="7818120" y="3218688"/>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Membership status</a:t>
            </a:r>
          </a:p>
        </p:txBody>
      </p:sp>
      <p:sp>
        <p:nvSpPr>
          <p:cNvPr id="15" name="TextBox 14">
            <a:extLst>
              <a:ext uri="{FF2B5EF4-FFF2-40B4-BE49-F238E27FC236}">
                <a16:creationId xmlns:a16="http://schemas.microsoft.com/office/drawing/2014/main" id="{A3A79F03-3158-42FD-A6B5-14A29C95DA33}"/>
              </a:ext>
            </a:extLst>
          </p:cNvPr>
          <p:cNvSpPr>
            <a:spLocks noGrp="1"/>
          </p:cNvSpPr>
          <p:nvPr/>
        </p:nvSpPr>
        <p:spPr>
          <a:xfrm>
            <a:off x="7315200" y="3813048"/>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05</a:t>
            </a:r>
          </a:p>
        </p:txBody>
      </p:sp>
      <p:sp>
        <p:nvSpPr>
          <p:cNvPr id="16" name="TextBox 15">
            <a:extLst>
              <a:ext uri="{FF2B5EF4-FFF2-40B4-BE49-F238E27FC236}">
                <a16:creationId xmlns:a16="http://schemas.microsoft.com/office/drawing/2014/main" id="{38F3D5D2-5637-4138-9766-745483507865}"/>
              </a:ext>
            </a:extLst>
          </p:cNvPr>
          <p:cNvSpPr>
            <a:spLocks noGrp="1"/>
          </p:cNvSpPr>
          <p:nvPr/>
        </p:nvSpPr>
        <p:spPr>
          <a:xfrm>
            <a:off x="7818120" y="3794760"/>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The road to Congress</a:t>
            </a:r>
          </a:p>
        </p:txBody>
      </p:sp>
      <p:sp>
        <p:nvSpPr>
          <p:cNvPr id="17" name="TextBox 16">
            <a:extLst>
              <a:ext uri="{FF2B5EF4-FFF2-40B4-BE49-F238E27FC236}">
                <a16:creationId xmlns:a16="http://schemas.microsoft.com/office/drawing/2014/main" id="{E87A5CC9-E743-426E-89C7-36B7BCC7D4A4}"/>
              </a:ext>
            </a:extLst>
          </p:cNvPr>
          <p:cNvSpPr>
            <a:spLocks noGrp="1"/>
          </p:cNvSpPr>
          <p:nvPr/>
        </p:nvSpPr>
        <p:spPr>
          <a:xfrm>
            <a:off x="7315200" y="4389120"/>
            <a:ext cx="457200" cy="231458"/>
          </a:xfrm>
          <a:prstGeom prst="rect">
            <a:avLst/>
          </a:prstGeom>
          <a:noFill/>
        </p:spPr>
        <p:txBody>
          <a:bodyPr wrap="square" lIns="0" tIns="0" rIns="0" bIns="0">
            <a:spAutoFit/>
          </a:bodyPr>
          <a:lstStyle/>
          <a:p>
            <a:pPr>
              <a:buNone/>
              <a:defRPr sz="1350" b="1">
                <a:solidFill>
                  <a:srgbClr val="467853"/>
                </a:solidFill>
                <a:latin typeface="Aptos"/>
                <a:ea typeface="Aptos"/>
                <a:cs typeface="Aptos"/>
              </a:defRPr>
            </a:pPr>
            <a:r>
              <a:rPr sz="1350" b="1">
                <a:solidFill>
                  <a:srgbClr val="467853"/>
                </a:solidFill>
                <a:latin typeface="Aptos"/>
                <a:ea typeface="Aptos"/>
                <a:cs typeface="Aptos"/>
              </a:rPr>
              <a:t>06</a:t>
            </a:r>
          </a:p>
        </p:txBody>
      </p:sp>
      <p:sp>
        <p:nvSpPr>
          <p:cNvPr id="18" name="TextBox 17">
            <a:extLst>
              <a:ext uri="{FF2B5EF4-FFF2-40B4-BE49-F238E27FC236}">
                <a16:creationId xmlns:a16="http://schemas.microsoft.com/office/drawing/2014/main" id="{A60CA04F-376E-429F-B574-C17ED6642AAB}"/>
              </a:ext>
            </a:extLst>
          </p:cNvPr>
          <p:cNvSpPr>
            <a:spLocks noGrp="1"/>
          </p:cNvSpPr>
          <p:nvPr/>
        </p:nvSpPr>
        <p:spPr>
          <a:xfrm>
            <a:off x="7818120" y="4370832"/>
            <a:ext cx="3108960" cy="342900"/>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r>
              <a:rPr sz="2000" b="1">
                <a:solidFill>
                  <a:srgbClr val="1C2C3F"/>
                </a:solidFill>
                <a:latin typeface="Aptos"/>
                <a:ea typeface="Aptos"/>
                <a:cs typeface="Aptos"/>
              </a:rPr>
              <a:t>New initiatives</a:t>
            </a:r>
          </a:p>
        </p:txBody>
      </p:sp>
      <p:sp>
        <p:nvSpPr>
          <p:cNvPr id="21" name="TextBox 20"/>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extLst>
      <p:ext uri="{BB962C8B-B14F-4D97-AF65-F5344CB8AC3E}">
        <p14:creationId xmlns:p14="http://schemas.microsoft.com/office/powerpoint/2010/main" val="1103192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506DCA14-BB71-407F-89F4-6838B651CF74}"/>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House rules</a:t>
            </a:r>
          </a:p>
        </p:txBody>
      </p:sp>
      <p:sp>
        <p:nvSpPr>
          <p:cNvPr id="4" name="TextBox 3">
            <a:extLst>
              <a:ext uri="{FF2B5EF4-FFF2-40B4-BE49-F238E27FC236}">
                <a16:creationId xmlns:a16="http://schemas.microsoft.com/office/drawing/2014/main" id="{C4BC65B0-B3AA-4CB0-8F38-21E3DC365F7E}"/>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How we will keep the discussion open, structured and useful</a:t>
            </a:r>
          </a:p>
        </p:txBody>
      </p:sp>
      <p:sp>
        <p:nvSpPr>
          <p:cNvPr id="5" name="Rounded Rectangle 4">
            <a:extLst>
              <a:ext uri="{FF2B5EF4-FFF2-40B4-BE49-F238E27FC236}">
                <a16:creationId xmlns:a16="http://schemas.microsoft.com/office/drawing/2014/main" id="{D2D74276-29CF-4389-8C8B-9DD20E02C334}"/>
              </a:ext>
            </a:extLst>
          </p:cNvPr>
          <p:cNvSpPr>
            <a:spLocks noGrp="1"/>
          </p:cNvSpPr>
          <p:nvPr/>
        </p:nvSpPr>
        <p:spPr>
          <a:xfrm>
            <a:off x="1965960" y="1737360"/>
            <a:ext cx="3840480" cy="105156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63E81250-941D-4B95-ACA8-A8115F21A559}"/>
              </a:ext>
            </a:extLst>
          </p:cNvPr>
          <p:cNvSpPr>
            <a:spLocks noGrp="1"/>
          </p:cNvSpPr>
          <p:nvPr/>
        </p:nvSpPr>
        <p:spPr>
          <a:xfrm>
            <a:off x="2167128" y="1920240"/>
            <a:ext cx="338328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CHAT FIRST</a:t>
            </a:r>
          </a:p>
        </p:txBody>
      </p:sp>
      <p:sp>
        <p:nvSpPr>
          <p:cNvPr id="7" name="TextBox 6">
            <a:extLst>
              <a:ext uri="{FF2B5EF4-FFF2-40B4-BE49-F238E27FC236}">
                <a16:creationId xmlns:a16="http://schemas.microsoft.com/office/drawing/2014/main" id="{6CD56D02-08DD-44FA-A315-FA575607F8CC}"/>
              </a:ext>
            </a:extLst>
          </p:cNvPr>
          <p:cNvSpPr>
            <a:spLocks noGrp="1"/>
          </p:cNvSpPr>
          <p:nvPr/>
        </p:nvSpPr>
        <p:spPr>
          <a:xfrm>
            <a:off x="2167128" y="2240280"/>
            <a:ext cx="329184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Briefly write your topic or question in the chat.</a:t>
            </a:r>
          </a:p>
        </p:txBody>
      </p:sp>
      <p:sp>
        <p:nvSpPr>
          <p:cNvPr id="8" name="Rounded Rectangle 7">
            <a:extLst>
              <a:ext uri="{FF2B5EF4-FFF2-40B4-BE49-F238E27FC236}">
                <a16:creationId xmlns:a16="http://schemas.microsoft.com/office/drawing/2014/main" id="{6D7DFE1B-5FCC-4361-A0EA-3DF103903D73}"/>
              </a:ext>
            </a:extLst>
          </p:cNvPr>
          <p:cNvSpPr>
            <a:spLocks noGrp="1"/>
          </p:cNvSpPr>
          <p:nvPr/>
        </p:nvSpPr>
        <p:spPr>
          <a:xfrm>
            <a:off x="6446520" y="1737360"/>
            <a:ext cx="3840480" cy="105156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DC63241C-4528-4877-93D5-55C5B93609BD}"/>
              </a:ext>
            </a:extLst>
          </p:cNvPr>
          <p:cNvSpPr>
            <a:spLocks noGrp="1"/>
          </p:cNvSpPr>
          <p:nvPr/>
        </p:nvSpPr>
        <p:spPr>
          <a:xfrm>
            <a:off x="6647688" y="1920240"/>
            <a:ext cx="338328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MICROPHONES</a:t>
            </a:r>
          </a:p>
        </p:txBody>
      </p:sp>
      <p:sp>
        <p:nvSpPr>
          <p:cNvPr id="10" name="TextBox 9">
            <a:extLst>
              <a:ext uri="{FF2B5EF4-FFF2-40B4-BE49-F238E27FC236}">
                <a16:creationId xmlns:a16="http://schemas.microsoft.com/office/drawing/2014/main" id="{C7B37668-70E3-4697-A61F-B1EC671B3246}"/>
              </a:ext>
            </a:extLst>
          </p:cNvPr>
          <p:cNvSpPr>
            <a:spLocks noGrp="1"/>
          </p:cNvSpPr>
          <p:nvPr/>
        </p:nvSpPr>
        <p:spPr>
          <a:xfrm>
            <a:off x="6647688" y="2240280"/>
            <a:ext cx="329184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Stay muted until the moderator invites you to speak.</a:t>
            </a:r>
          </a:p>
        </p:txBody>
      </p:sp>
      <p:sp>
        <p:nvSpPr>
          <p:cNvPr id="11" name="Rounded Rectangle 10">
            <a:extLst>
              <a:ext uri="{FF2B5EF4-FFF2-40B4-BE49-F238E27FC236}">
                <a16:creationId xmlns:a16="http://schemas.microsoft.com/office/drawing/2014/main" id="{FEDF0C37-922A-49DB-B373-2DE08EE12004}"/>
              </a:ext>
            </a:extLst>
          </p:cNvPr>
          <p:cNvSpPr>
            <a:spLocks noGrp="1"/>
          </p:cNvSpPr>
          <p:nvPr/>
        </p:nvSpPr>
        <p:spPr>
          <a:xfrm>
            <a:off x="1965960" y="3429000"/>
            <a:ext cx="3840480" cy="105156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A024A0FA-1117-45A5-8EC4-396F0145A349}"/>
              </a:ext>
            </a:extLst>
          </p:cNvPr>
          <p:cNvSpPr>
            <a:spLocks noGrp="1"/>
          </p:cNvSpPr>
          <p:nvPr/>
        </p:nvSpPr>
        <p:spPr>
          <a:xfrm>
            <a:off x="2167128" y="3611880"/>
            <a:ext cx="338328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ONE QUESTION</a:t>
            </a:r>
          </a:p>
        </p:txBody>
      </p:sp>
      <p:sp>
        <p:nvSpPr>
          <p:cNvPr id="13" name="TextBox 12">
            <a:extLst>
              <a:ext uri="{FF2B5EF4-FFF2-40B4-BE49-F238E27FC236}">
                <a16:creationId xmlns:a16="http://schemas.microsoft.com/office/drawing/2014/main" id="{3575C2AB-3B1E-48D2-9D29-1DB1BBC4D8CE}"/>
              </a:ext>
            </a:extLst>
          </p:cNvPr>
          <p:cNvSpPr>
            <a:spLocks noGrp="1"/>
          </p:cNvSpPr>
          <p:nvPr/>
        </p:nvSpPr>
        <p:spPr>
          <a:xfrm>
            <a:off x="2167128" y="3931920"/>
            <a:ext cx="329184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One question per contribution. Maximum two minutes.</a:t>
            </a:r>
          </a:p>
        </p:txBody>
      </p:sp>
      <p:sp>
        <p:nvSpPr>
          <p:cNvPr id="14" name="Rounded Rectangle 13">
            <a:extLst>
              <a:ext uri="{FF2B5EF4-FFF2-40B4-BE49-F238E27FC236}">
                <a16:creationId xmlns:a16="http://schemas.microsoft.com/office/drawing/2014/main" id="{52523C6B-5F75-4234-AD67-7A453586D5C8}"/>
              </a:ext>
            </a:extLst>
          </p:cNvPr>
          <p:cNvSpPr>
            <a:spLocks noGrp="1"/>
          </p:cNvSpPr>
          <p:nvPr/>
        </p:nvSpPr>
        <p:spPr>
          <a:xfrm>
            <a:off x="6446520" y="3429000"/>
            <a:ext cx="3840480" cy="105156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152B72D6-819D-4FF5-A890-DFDDF1F498DE}"/>
              </a:ext>
            </a:extLst>
          </p:cNvPr>
          <p:cNvSpPr>
            <a:spLocks noGrp="1"/>
          </p:cNvSpPr>
          <p:nvPr/>
        </p:nvSpPr>
        <p:spPr>
          <a:xfrm>
            <a:off x="6647688" y="3611880"/>
            <a:ext cx="338328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IN ENGLISH</a:t>
            </a:r>
          </a:p>
        </p:txBody>
      </p:sp>
      <p:sp>
        <p:nvSpPr>
          <p:cNvPr id="16" name="TextBox 15">
            <a:extLst>
              <a:ext uri="{FF2B5EF4-FFF2-40B4-BE49-F238E27FC236}">
                <a16:creationId xmlns:a16="http://schemas.microsoft.com/office/drawing/2014/main" id="{4FDBB1FD-577E-48BA-8497-789A5C6BD856}"/>
              </a:ext>
            </a:extLst>
          </p:cNvPr>
          <p:cNvSpPr>
            <a:spLocks noGrp="1"/>
          </p:cNvSpPr>
          <p:nvPr/>
        </p:nvSpPr>
        <p:spPr>
          <a:xfrm>
            <a:off x="6647688" y="3931920"/>
            <a:ext cx="329184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Prepare any translation with your interpreter before unmuting.</a:t>
            </a:r>
          </a:p>
        </p:txBody>
      </p:sp>
      <p:sp>
        <p:nvSpPr>
          <p:cNvPr id="17" name="TextBox 16">
            <a:extLst>
              <a:ext uri="{FF2B5EF4-FFF2-40B4-BE49-F238E27FC236}">
                <a16:creationId xmlns:a16="http://schemas.microsoft.com/office/drawing/2014/main" id="{194B4F5C-4C78-47E7-924F-8D41D86D81B7}"/>
              </a:ext>
            </a:extLst>
          </p:cNvPr>
          <p:cNvSpPr>
            <a:spLocks noGrp="1"/>
          </p:cNvSpPr>
          <p:nvPr/>
        </p:nvSpPr>
        <p:spPr>
          <a:xfrm>
            <a:off x="1965960" y="5257800"/>
            <a:ext cx="8046720" cy="666750"/>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Please keep contributions respectful and focused on the topic.</a:t>
            </a:r>
          </a:p>
        </p:txBody>
      </p:sp>
      <p:sp>
        <p:nvSpPr>
          <p:cNvPr id="20" name="TextBox 19"/>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 / Dr. Zsigmond Nagy</a:t>
            </a:r>
          </a:p>
        </p:txBody>
      </p:sp>
    </p:spTree>
    <p:extLst>
      <p:ext uri="{BB962C8B-B14F-4D97-AF65-F5344CB8AC3E}">
        <p14:creationId xmlns:p14="http://schemas.microsoft.com/office/powerpoint/2010/main" val="1510601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37A768E6-FB80-4E11-9169-33ECC4FB1154}"/>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Vision &amp; mission</a:t>
            </a:r>
          </a:p>
        </p:txBody>
      </p:sp>
      <p:sp>
        <p:nvSpPr>
          <p:cNvPr id="4" name="TextBox 3">
            <a:extLst>
              <a:ext uri="{FF2B5EF4-FFF2-40B4-BE49-F238E27FC236}">
                <a16:creationId xmlns:a16="http://schemas.microsoft.com/office/drawing/2014/main" id="{70C4C1E9-DFCD-44D8-823E-CB4DD5F0D968}"/>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A strong, independent and united European boxing community</a:t>
            </a:r>
          </a:p>
        </p:txBody>
      </p:sp>
      <p:sp>
        <p:nvSpPr>
          <p:cNvPr id="5" name="Rounded Rectangle 4">
            <a:extLst>
              <a:ext uri="{FF2B5EF4-FFF2-40B4-BE49-F238E27FC236}">
                <a16:creationId xmlns:a16="http://schemas.microsoft.com/office/drawing/2014/main" id="{E3970F44-5FDE-4C47-9564-6A82600C6629}"/>
              </a:ext>
            </a:extLst>
          </p:cNvPr>
          <p:cNvSpPr>
            <a:spLocks noGrp="1"/>
          </p:cNvSpPr>
          <p:nvPr/>
        </p:nvSpPr>
        <p:spPr>
          <a:xfrm>
            <a:off x="1965960" y="1508760"/>
            <a:ext cx="3840480" cy="3520440"/>
          </a:xfrm>
          <a:prstGeom prst="roundRect">
            <a:avLst/>
          </a:prstGeom>
          <a:solidFill>
            <a:srgbClr val="F5F8FA"/>
          </a:solidFill>
          <a:ln>
            <a:solidFill>
              <a:srgbClr val="E1E8EE"/>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35B790F2-AAC0-4370-973D-5F556184FDB0}"/>
              </a:ext>
            </a:extLst>
          </p:cNvPr>
          <p:cNvSpPr>
            <a:spLocks noGrp="1"/>
          </p:cNvSpPr>
          <p:nvPr/>
        </p:nvSpPr>
        <p:spPr>
          <a:xfrm>
            <a:off x="2240280" y="1965960"/>
            <a:ext cx="3246120" cy="1143000"/>
          </a:xfrm>
          <a:prstGeom prst="rect">
            <a:avLst/>
          </a:prstGeom>
          <a:noFill/>
        </p:spPr>
        <p:txBody>
          <a:bodyPr wrap="square" lIns="0" tIns="0" rIns="0" bIns="0">
            <a:spAutoFit/>
          </a:bodyPr>
          <a:lstStyle/>
          <a:p>
            <a:pPr algn="ctr">
              <a:buNone/>
              <a:defRPr sz="2000" b="1">
                <a:solidFill>
                  <a:srgbClr val="1C2C3F"/>
                </a:solidFill>
                <a:latin typeface="Aptos"/>
                <a:ea typeface="Aptos"/>
                <a:cs typeface="Aptos"/>
              </a:defRPr>
            </a:pPr>
            <a:r>
              <a:t>51 National</a:t>
            </a:r>
            <a:br/>
            <a:r>
              <a:t>Federation members</a:t>
            </a:r>
          </a:p>
        </p:txBody>
      </p:sp>
      <p:sp>
        <p:nvSpPr>
          <p:cNvPr id="7" name="TextBox 6">
            <a:extLst>
              <a:ext uri="{FF2B5EF4-FFF2-40B4-BE49-F238E27FC236}">
                <a16:creationId xmlns:a16="http://schemas.microsoft.com/office/drawing/2014/main" id="{A1A97866-BC11-4EA1-B9EE-85E6F927C791}"/>
              </a:ext>
            </a:extLst>
          </p:cNvPr>
          <p:cNvSpPr>
            <a:spLocks noGrp="1"/>
          </p:cNvSpPr>
          <p:nvPr/>
        </p:nvSpPr>
        <p:spPr>
          <a:xfrm>
            <a:off x="2240280" y="3337560"/>
            <a:ext cx="3246120" cy="502920"/>
          </a:xfrm>
          <a:prstGeom prst="rect">
            <a:avLst/>
          </a:prstGeom>
          <a:noFill/>
        </p:spPr>
        <p:txBody>
          <a:bodyPr wrap="square" lIns="0" tIns="0" rIns="0" bIns="0">
            <a:spAutoFit/>
          </a:bodyPr>
          <a:lstStyle/>
          <a:p>
            <a:pPr algn="ctr">
              <a:buNone/>
              <a:defRPr sz="1300" b="1">
                <a:solidFill>
                  <a:srgbClr val="467853"/>
                </a:solidFill>
                <a:latin typeface="Aptos"/>
                <a:ea typeface="Aptos"/>
                <a:cs typeface="Aptos"/>
              </a:defRPr>
            </a:pPr>
            <a:r>
              <a:t>39 Full members  •  12 Endorsed Members</a:t>
            </a:r>
          </a:p>
        </p:txBody>
      </p:sp>
      <p:sp>
        <p:nvSpPr>
          <p:cNvPr id="8" name="TextBox 7">
            <a:extLst>
              <a:ext uri="{FF2B5EF4-FFF2-40B4-BE49-F238E27FC236}">
                <a16:creationId xmlns:a16="http://schemas.microsoft.com/office/drawing/2014/main" id="{F9E49629-9CEF-4FD2-A5E5-4C1BE3DA18A6}"/>
              </a:ext>
            </a:extLst>
          </p:cNvPr>
          <p:cNvSpPr>
            <a:spLocks noGrp="1"/>
          </p:cNvSpPr>
          <p:nvPr/>
        </p:nvSpPr>
        <p:spPr>
          <a:xfrm>
            <a:off x="6446520" y="1508760"/>
            <a:ext cx="123444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ATHLETES</a:t>
            </a:r>
          </a:p>
        </p:txBody>
      </p:sp>
      <p:sp>
        <p:nvSpPr>
          <p:cNvPr id="9" name="TextBox 8">
            <a:extLst>
              <a:ext uri="{FF2B5EF4-FFF2-40B4-BE49-F238E27FC236}">
                <a16:creationId xmlns:a16="http://schemas.microsoft.com/office/drawing/2014/main" id="{594ACAFB-CE50-4AB0-B509-1BFA073E8888}"/>
              </a:ext>
            </a:extLst>
          </p:cNvPr>
          <p:cNvSpPr>
            <a:spLocks noGrp="1"/>
          </p:cNvSpPr>
          <p:nvPr/>
        </p:nvSpPr>
        <p:spPr>
          <a:xfrm>
            <a:off x="7818120" y="1490472"/>
            <a:ext cx="2743200" cy="502920"/>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Pathways and opportunities</a:t>
            </a:r>
          </a:p>
        </p:txBody>
      </p:sp>
      <p:sp>
        <p:nvSpPr>
          <p:cNvPr id="10" name="TextBox 9">
            <a:extLst>
              <a:ext uri="{FF2B5EF4-FFF2-40B4-BE49-F238E27FC236}">
                <a16:creationId xmlns:a16="http://schemas.microsoft.com/office/drawing/2014/main" id="{BB771B7F-594B-4829-B16D-3FF4FBF7EE90}"/>
              </a:ext>
            </a:extLst>
          </p:cNvPr>
          <p:cNvSpPr>
            <a:spLocks noGrp="1"/>
          </p:cNvSpPr>
          <p:nvPr/>
        </p:nvSpPr>
        <p:spPr>
          <a:xfrm>
            <a:off x="6446520" y="2377440"/>
            <a:ext cx="1234440" cy="282893"/>
          </a:xfrm>
          <a:prstGeom prst="rect">
            <a:avLst/>
          </a:prstGeom>
          <a:noFill/>
        </p:spPr>
        <p:txBody>
          <a:bodyPr wrap="square" lIns="0" tIns="0" rIns="0" bIns="0">
            <a:spAutoFit/>
          </a:bodyPr>
          <a:lstStyle/>
          <a:p>
            <a:pPr>
              <a:buNone/>
              <a:defRPr sz="1650" b="1">
                <a:solidFill>
                  <a:srgbClr val="245D88"/>
                </a:solidFill>
                <a:latin typeface="Aptos"/>
                <a:ea typeface="Aptos"/>
                <a:cs typeface="Aptos"/>
              </a:defRPr>
            </a:pPr>
            <a:r>
              <a:rPr sz="1650" b="1" dirty="0">
                <a:solidFill>
                  <a:srgbClr val="245D88"/>
                </a:solidFill>
                <a:latin typeface="Aptos"/>
                <a:ea typeface="Aptos"/>
                <a:cs typeface="Aptos"/>
              </a:rPr>
              <a:t>MEMBERS</a:t>
            </a:r>
          </a:p>
        </p:txBody>
      </p:sp>
      <p:sp>
        <p:nvSpPr>
          <p:cNvPr id="11" name="TextBox 10">
            <a:extLst>
              <a:ext uri="{FF2B5EF4-FFF2-40B4-BE49-F238E27FC236}">
                <a16:creationId xmlns:a16="http://schemas.microsoft.com/office/drawing/2014/main" id="{C3CF0EA2-11ED-437B-97AC-A0AD570E877B}"/>
              </a:ext>
            </a:extLst>
          </p:cNvPr>
          <p:cNvSpPr>
            <a:spLocks noGrp="1"/>
          </p:cNvSpPr>
          <p:nvPr/>
        </p:nvSpPr>
        <p:spPr>
          <a:xfrm>
            <a:off x="7818120" y="2359152"/>
            <a:ext cx="274320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Support and development</a:t>
            </a:r>
          </a:p>
        </p:txBody>
      </p:sp>
      <p:sp>
        <p:nvSpPr>
          <p:cNvPr id="12" name="TextBox 11">
            <a:extLst>
              <a:ext uri="{FF2B5EF4-FFF2-40B4-BE49-F238E27FC236}">
                <a16:creationId xmlns:a16="http://schemas.microsoft.com/office/drawing/2014/main" id="{0C13C4C2-7472-4460-A2F6-3E9622680844}"/>
              </a:ext>
            </a:extLst>
          </p:cNvPr>
          <p:cNvSpPr>
            <a:spLocks noGrp="1"/>
          </p:cNvSpPr>
          <p:nvPr/>
        </p:nvSpPr>
        <p:spPr>
          <a:xfrm>
            <a:off x="6446520" y="3246120"/>
            <a:ext cx="123444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dirty="0">
                <a:solidFill>
                  <a:srgbClr val="467853"/>
                </a:solidFill>
                <a:latin typeface="Aptos"/>
                <a:ea typeface="Aptos"/>
                <a:cs typeface="Aptos"/>
              </a:rPr>
              <a:t>INTEGRITY</a:t>
            </a:r>
          </a:p>
        </p:txBody>
      </p:sp>
      <p:sp>
        <p:nvSpPr>
          <p:cNvPr id="13" name="TextBox 12">
            <a:extLst>
              <a:ext uri="{FF2B5EF4-FFF2-40B4-BE49-F238E27FC236}">
                <a16:creationId xmlns:a16="http://schemas.microsoft.com/office/drawing/2014/main" id="{3D022FFD-2E97-4695-A4D8-7DCD1C79E6C9}"/>
              </a:ext>
            </a:extLst>
          </p:cNvPr>
          <p:cNvSpPr>
            <a:spLocks noGrp="1"/>
          </p:cNvSpPr>
          <p:nvPr/>
        </p:nvSpPr>
        <p:spPr>
          <a:xfrm>
            <a:off x="7818120" y="3227832"/>
            <a:ext cx="2743200" cy="507831"/>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dirty="0">
                <a:solidFill>
                  <a:srgbClr val="1C2C3F"/>
                </a:solidFill>
                <a:latin typeface="Aptos"/>
                <a:ea typeface="Aptos"/>
                <a:cs typeface="Aptos"/>
              </a:rPr>
              <a:t>Transparent </a:t>
            </a:r>
            <a:r>
              <a:rPr lang="hu-HU" sz="1650" b="1" dirty="0">
                <a:solidFill>
                  <a:srgbClr val="1C2C3F"/>
                </a:solidFill>
                <a:latin typeface="Aptos"/>
                <a:ea typeface="Aptos"/>
                <a:cs typeface="Aptos"/>
              </a:rPr>
              <a:t>and Good G</a:t>
            </a:r>
            <a:r>
              <a:rPr sz="1650" b="1" dirty="0" err="1">
                <a:solidFill>
                  <a:srgbClr val="1C2C3F"/>
                </a:solidFill>
                <a:latin typeface="Aptos"/>
                <a:ea typeface="Aptos"/>
                <a:cs typeface="Aptos"/>
              </a:rPr>
              <a:t>overnance</a:t>
            </a:r>
            <a:endParaRPr sz="1650" b="1" dirty="0">
              <a:solidFill>
                <a:srgbClr val="1C2C3F"/>
              </a:solidFill>
              <a:latin typeface="Aptos"/>
              <a:ea typeface="Aptos"/>
              <a:cs typeface="Aptos"/>
            </a:endParaRPr>
          </a:p>
        </p:txBody>
      </p:sp>
      <p:sp>
        <p:nvSpPr>
          <p:cNvPr id="14" name="TextBox 13">
            <a:extLst>
              <a:ext uri="{FF2B5EF4-FFF2-40B4-BE49-F238E27FC236}">
                <a16:creationId xmlns:a16="http://schemas.microsoft.com/office/drawing/2014/main" id="{61AD1158-FB60-4A9F-989F-37B604471BB0}"/>
              </a:ext>
            </a:extLst>
          </p:cNvPr>
          <p:cNvSpPr>
            <a:spLocks noGrp="1"/>
          </p:cNvSpPr>
          <p:nvPr/>
        </p:nvSpPr>
        <p:spPr>
          <a:xfrm>
            <a:off x="6446520" y="4114800"/>
            <a:ext cx="1234440" cy="282893"/>
          </a:xfrm>
          <a:prstGeom prst="rect">
            <a:avLst/>
          </a:prstGeom>
          <a:noFill/>
        </p:spPr>
        <p:txBody>
          <a:bodyPr wrap="square" lIns="0" tIns="0" rIns="0" bIns="0">
            <a:spAutoFit/>
          </a:bodyPr>
          <a:lstStyle/>
          <a:p>
            <a:pPr>
              <a:buNone/>
              <a:defRPr sz="1650" b="1">
                <a:solidFill>
                  <a:srgbClr val="245D88"/>
                </a:solidFill>
                <a:latin typeface="Aptos"/>
                <a:ea typeface="Aptos"/>
                <a:cs typeface="Aptos"/>
              </a:defRPr>
            </a:pPr>
            <a:r>
              <a:rPr sz="1650" b="1" dirty="0">
                <a:solidFill>
                  <a:srgbClr val="245D88"/>
                </a:solidFill>
                <a:latin typeface="Aptos"/>
                <a:ea typeface="Aptos"/>
                <a:cs typeface="Aptos"/>
              </a:rPr>
              <a:t>FUTURE</a:t>
            </a:r>
          </a:p>
        </p:txBody>
      </p:sp>
      <p:sp>
        <p:nvSpPr>
          <p:cNvPr id="15" name="TextBox 14">
            <a:extLst>
              <a:ext uri="{FF2B5EF4-FFF2-40B4-BE49-F238E27FC236}">
                <a16:creationId xmlns:a16="http://schemas.microsoft.com/office/drawing/2014/main" id="{B50B8263-FECB-45F8-B5AF-4E5A1D203C8A}"/>
              </a:ext>
            </a:extLst>
          </p:cNvPr>
          <p:cNvSpPr>
            <a:spLocks noGrp="1"/>
          </p:cNvSpPr>
          <p:nvPr/>
        </p:nvSpPr>
        <p:spPr>
          <a:xfrm>
            <a:off x="7818120" y="4096512"/>
            <a:ext cx="2743200" cy="253916"/>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Long-term sustainability</a:t>
            </a:r>
            <a:endParaRPr sz="1650" b="1" dirty="0">
              <a:solidFill>
                <a:srgbClr val="1C2C3F"/>
              </a:solidFill>
              <a:latin typeface="Aptos"/>
              <a:ea typeface="Aptos"/>
              <a:cs typeface="Aptos"/>
            </a:endParaRPr>
          </a:p>
        </p:txBody>
      </p:sp>
      <p:sp>
        <p:nvSpPr>
          <p:cNvPr id="16" name="TextBox 13">
            <a:extLst>
              <a:ext uri="{FF2B5EF4-FFF2-40B4-BE49-F238E27FC236}">
                <a16:creationId xmlns:a16="http://schemas.microsoft.com/office/drawing/2014/main" id="{883BADEA-5503-F9AE-08D1-483E229D2EF6}"/>
              </a:ext>
            </a:extLst>
          </p:cNvPr>
          <p:cNvSpPr>
            <a:spLocks noGrp="1"/>
          </p:cNvSpPr>
          <p:nvPr/>
        </p:nvSpPr>
        <p:spPr>
          <a:xfrm>
            <a:off x="6456044" y="4905375"/>
            <a:ext cx="1630681" cy="253916"/>
          </a:xfrm>
          <a:prstGeom prst="rect">
            <a:avLst/>
          </a:prstGeom>
          <a:noFill/>
        </p:spPr>
        <p:txBody>
          <a:bodyPr wrap="square" lIns="0" tIns="0" rIns="0" bIns="0">
            <a:spAutoFit/>
          </a:bodyPr>
          <a:lstStyle/>
          <a:p>
            <a:pPr>
              <a:buNone/>
              <a:defRPr sz="1650" b="1">
                <a:solidFill>
                  <a:srgbClr val="245D88"/>
                </a:solidFill>
                <a:latin typeface="Aptos"/>
                <a:ea typeface="Aptos"/>
                <a:cs typeface="Aptos"/>
              </a:defRPr>
            </a:pPr>
            <a:r>
              <a:rPr lang="hu-HU" sz="1650" b="1" dirty="0">
                <a:solidFill>
                  <a:srgbClr val="467853"/>
                </a:solidFill>
                <a:latin typeface="Aptos"/>
              </a:rPr>
              <a:t>ORGANIZATION</a:t>
            </a:r>
            <a:endParaRPr sz="1650" b="1" dirty="0">
              <a:solidFill>
                <a:srgbClr val="467853"/>
              </a:solidFill>
              <a:latin typeface="Aptos"/>
            </a:endParaRPr>
          </a:p>
        </p:txBody>
      </p:sp>
      <p:sp>
        <p:nvSpPr>
          <p:cNvPr id="19" name="TextBox 14">
            <a:extLst>
              <a:ext uri="{FF2B5EF4-FFF2-40B4-BE49-F238E27FC236}">
                <a16:creationId xmlns:a16="http://schemas.microsoft.com/office/drawing/2014/main" id="{7A996345-13D6-59E3-9E86-A913F18C1581}"/>
              </a:ext>
            </a:extLst>
          </p:cNvPr>
          <p:cNvSpPr>
            <a:spLocks noGrp="1"/>
          </p:cNvSpPr>
          <p:nvPr/>
        </p:nvSpPr>
        <p:spPr>
          <a:xfrm>
            <a:off x="8199120" y="4905375"/>
            <a:ext cx="2743200" cy="761747"/>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lang="hu-HU" sz="1650" b="1" dirty="0" err="1">
                <a:solidFill>
                  <a:srgbClr val="1C2C3F"/>
                </a:solidFill>
                <a:latin typeface="Aptos"/>
                <a:ea typeface="Aptos"/>
                <a:cs typeface="Aptos"/>
              </a:rPr>
              <a:t>Contiental</a:t>
            </a:r>
            <a:r>
              <a:rPr lang="hu-HU" sz="1650" b="1" dirty="0">
                <a:solidFill>
                  <a:srgbClr val="1C2C3F"/>
                </a:solidFill>
                <a:latin typeface="Aptos"/>
                <a:ea typeface="Aptos"/>
                <a:cs typeface="Aptos"/>
              </a:rPr>
              <a:t> </a:t>
            </a:r>
            <a:r>
              <a:rPr lang="hu-HU" sz="1650" b="1" dirty="0" err="1">
                <a:solidFill>
                  <a:srgbClr val="1C2C3F"/>
                </a:solidFill>
                <a:latin typeface="Aptos"/>
                <a:ea typeface="Aptos"/>
                <a:cs typeface="Aptos"/>
              </a:rPr>
              <a:t>umbrella</a:t>
            </a:r>
            <a:r>
              <a:rPr lang="hu-HU" sz="1650" b="1" dirty="0">
                <a:solidFill>
                  <a:srgbClr val="1C2C3F"/>
                </a:solidFill>
                <a:latin typeface="Aptos"/>
                <a:ea typeface="Aptos"/>
                <a:cs typeface="Aptos"/>
              </a:rPr>
              <a:t> </a:t>
            </a:r>
            <a:r>
              <a:rPr lang="hu-HU" sz="1650" b="1" dirty="0" err="1">
                <a:solidFill>
                  <a:srgbClr val="1C2C3F"/>
                </a:solidFill>
                <a:latin typeface="Aptos"/>
                <a:ea typeface="Aptos"/>
                <a:cs typeface="Aptos"/>
              </a:rPr>
              <a:t>organization</a:t>
            </a:r>
            <a:r>
              <a:rPr lang="hu-HU" sz="1650" b="1" dirty="0">
                <a:solidFill>
                  <a:srgbClr val="1C2C3F"/>
                </a:solidFill>
                <a:latin typeface="Aptos"/>
                <a:ea typeface="Aptos"/>
                <a:cs typeface="Aptos"/>
              </a:rPr>
              <a:t> </a:t>
            </a:r>
            <a:r>
              <a:rPr lang="hu-HU" sz="1650" b="1" dirty="0" err="1">
                <a:solidFill>
                  <a:srgbClr val="1C2C3F"/>
                </a:solidFill>
                <a:latin typeface="Aptos"/>
                <a:ea typeface="Aptos"/>
                <a:cs typeface="Aptos"/>
              </a:rPr>
              <a:t>responsible</a:t>
            </a:r>
            <a:r>
              <a:rPr lang="hu-HU" sz="1650" b="1" dirty="0">
                <a:solidFill>
                  <a:srgbClr val="1C2C3F"/>
                </a:solidFill>
                <a:latin typeface="Aptos"/>
                <a:ea typeface="Aptos"/>
                <a:cs typeface="Aptos"/>
              </a:rPr>
              <a:t> </a:t>
            </a:r>
            <a:r>
              <a:rPr lang="hu-HU" sz="1650" b="1" dirty="0" err="1">
                <a:solidFill>
                  <a:srgbClr val="1C2C3F"/>
                </a:solidFill>
                <a:latin typeface="Aptos"/>
                <a:ea typeface="Aptos"/>
                <a:cs typeface="Aptos"/>
              </a:rPr>
              <a:t>for</a:t>
            </a:r>
            <a:r>
              <a:rPr lang="hu-HU" sz="1650" b="1" dirty="0">
                <a:solidFill>
                  <a:srgbClr val="1C2C3F"/>
                </a:solidFill>
                <a:latin typeface="Aptos"/>
                <a:ea typeface="Aptos"/>
                <a:cs typeface="Aptos"/>
              </a:rPr>
              <a:t> </a:t>
            </a:r>
            <a:r>
              <a:rPr lang="hu-HU" sz="1650" b="1" dirty="0" err="1">
                <a:solidFill>
                  <a:srgbClr val="1C2C3F"/>
                </a:solidFill>
                <a:latin typeface="Aptos"/>
                <a:ea typeface="Aptos"/>
                <a:cs typeface="Aptos"/>
              </a:rPr>
              <a:t>all</a:t>
            </a:r>
            <a:r>
              <a:rPr lang="hu-HU" sz="1650" b="1" dirty="0">
                <a:solidFill>
                  <a:srgbClr val="1C2C3F"/>
                </a:solidFill>
                <a:latin typeface="Aptos"/>
                <a:ea typeface="Aptos"/>
                <a:cs typeface="Aptos"/>
              </a:rPr>
              <a:t> European </a:t>
            </a:r>
            <a:r>
              <a:rPr lang="hu-HU" sz="1650" b="1" dirty="0" err="1">
                <a:solidFill>
                  <a:srgbClr val="1C2C3F"/>
                </a:solidFill>
                <a:latin typeface="Aptos"/>
                <a:ea typeface="Aptos"/>
                <a:cs typeface="Aptos"/>
              </a:rPr>
              <a:t>NFs</a:t>
            </a:r>
            <a:endParaRPr sz="1650" b="1" dirty="0">
              <a:solidFill>
                <a:srgbClr val="1C2C3F"/>
              </a:solidFill>
              <a:latin typeface="Aptos"/>
              <a:ea typeface="Aptos"/>
              <a:cs typeface="Aptos"/>
            </a:endParaRPr>
          </a:p>
        </p:txBody>
      </p:sp>
      <p:sp>
        <p:nvSpPr>
          <p:cNvPr id="20" name="TextBox 19"/>
          <p:cNvSpPr txBox="1"/>
          <p:nvPr/>
        </p:nvSpPr>
        <p:spPr>
          <a:xfrm>
            <a:off x="868680" y="5257800"/>
            <a:ext cx="3840480" cy="320040"/>
          </a:xfrm>
          <a:prstGeom prst="rect">
            <a:avLst/>
          </a:prstGeom>
          <a:noFill/>
        </p:spPr>
        <p:txBody>
          <a:bodyPr wrap="none">
            <a:spAutoFit/>
          </a:bodyPr>
          <a:lstStyle/>
          <a:p>
            <a:pPr>
              <a:defRPr sz="1300" b="1">
                <a:solidFill>
                  <a:srgbClr val="224E84"/>
                </a:solidFill>
              </a:defRPr>
            </a:pPr>
            <a:r>
              <a:t>1 associated member: GB Boxing</a:t>
            </a:r>
          </a:p>
        </p:txBody>
      </p:sp>
      <p:sp>
        <p:nvSpPr>
          <p:cNvPr id="21" name="TextBox 20"/>
          <p:cNvSpPr txBox="1"/>
          <p:nvPr/>
        </p:nvSpPr>
        <p:spPr>
          <a:xfrm>
            <a:off x="9235440" y="530352"/>
            <a:ext cx="1697901" cy="230832"/>
          </a:xfrm>
          <a:prstGeom prst="rect">
            <a:avLst/>
          </a:prstGeom>
          <a:noFill/>
        </p:spPr>
        <p:txBody>
          <a:bodyPr wrap="none">
            <a:spAutoFit/>
          </a:bodyPr>
          <a:lstStyle/>
          <a:p>
            <a:pPr>
              <a:defRPr sz="900">
                <a:solidFill>
                  <a:srgbClr val="5F6976"/>
                </a:solidFill>
              </a:defRPr>
            </a:pPr>
            <a:r>
              <a:rPr dirty="0"/>
              <a:t>Speaker: </a:t>
            </a:r>
            <a:r>
              <a:rPr lang="en-GB" dirty="0"/>
              <a:t>Almar </a:t>
            </a:r>
            <a:r>
              <a:rPr lang="en-GB" dirty="0" err="1"/>
              <a:t>Ogmundsson</a:t>
            </a:r>
            <a:endParaRPr dirty="0"/>
          </a:p>
        </p:txBody>
      </p:sp>
    </p:spTree>
    <p:extLst>
      <p:ext uri="{BB962C8B-B14F-4D97-AF65-F5344CB8AC3E}">
        <p14:creationId xmlns:p14="http://schemas.microsoft.com/office/powerpoint/2010/main" val="508553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CC6E54B1-9156-4ACB-BD63-20768872A60D}"/>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Olympic recognition</a:t>
            </a:r>
          </a:p>
        </p:txBody>
      </p:sp>
      <p:sp>
        <p:nvSpPr>
          <p:cNvPr id="4" name="TextBox 3">
            <a:extLst>
              <a:ext uri="{FF2B5EF4-FFF2-40B4-BE49-F238E27FC236}">
                <a16:creationId xmlns:a16="http://schemas.microsoft.com/office/drawing/2014/main" id="{CB11B0FD-521B-42FE-8FBC-02CEC3B6528E}"/>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Facts, current status and implications for European Boxing</a:t>
            </a:r>
          </a:p>
        </p:txBody>
      </p:sp>
      <p:sp>
        <p:nvSpPr>
          <p:cNvPr id="5" name="TextBox 4">
            <a:extLst>
              <a:ext uri="{FF2B5EF4-FFF2-40B4-BE49-F238E27FC236}">
                <a16:creationId xmlns:a16="http://schemas.microsoft.com/office/drawing/2014/main" id="{C438E35B-3994-4556-A086-CDB9FBF21834}"/>
              </a:ext>
            </a:extLst>
          </p:cNvPr>
          <p:cNvSpPr>
            <a:spLocks noGrp="1"/>
          </p:cNvSpPr>
          <p:nvPr/>
        </p:nvSpPr>
        <p:spPr>
          <a:xfrm>
            <a:off x="2011680" y="1828800"/>
            <a:ext cx="7863840" cy="994410"/>
          </a:xfrm>
          <a:prstGeom prst="rect">
            <a:avLst/>
          </a:prstGeom>
          <a:noFill/>
        </p:spPr>
        <p:txBody>
          <a:bodyPr wrap="square" lIns="0" tIns="0" rIns="0" bIns="0">
            <a:spAutoFit/>
          </a:bodyPr>
          <a:lstStyle/>
          <a:p>
            <a:pPr>
              <a:buNone/>
              <a:defRPr sz="2900" b="1">
                <a:solidFill>
                  <a:srgbClr val="1C2C3F"/>
                </a:solidFill>
                <a:latin typeface="Aptos"/>
                <a:ea typeface="Aptos"/>
                <a:cs typeface="Aptos"/>
              </a:defRPr>
            </a:pPr>
            <a:r>
              <a:rPr sz="2900" b="1">
                <a:solidFill>
                  <a:srgbClr val="1C2C3F"/>
                </a:solidFill>
                <a:latin typeface="Aptos"/>
                <a:ea typeface="Aptos"/>
                <a:cs typeface="Aptos"/>
              </a:rPr>
              <a:t>European Boxing within
the World Boxing structure</a:t>
            </a:r>
          </a:p>
        </p:txBody>
      </p:sp>
      <p:sp>
        <p:nvSpPr>
          <p:cNvPr id="6" name="Rounded Rectangle 5">
            <a:extLst>
              <a:ext uri="{FF2B5EF4-FFF2-40B4-BE49-F238E27FC236}">
                <a16:creationId xmlns:a16="http://schemas.microsoft.com/office/drawing/2014/main" id="{82E50DA6-D341-4D26-84FE-6A7462244927}"/>
              </a:ext>
            </a:extLst>
          </p:cNvPr>
          <p:cNvSpPr>
            <a:spLocks noGrp="1"/>
          </p:cNvSpPr>
          <p:nvPr/>
        </p:nvSpPr>
        <p:spPr>
          <a:xfrm>
            <a:off x="842010" y="3246120"/>
            <a:ext cx="2103120" cy="548640"/>
          </a:xfrm>
          <a:prstGeom prst="roundRect">
            <a:avLst/>
          </a:prstGeom>
          <a:solidFill>
            <a:srgbClr val="46785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C7625AF6-6AF1-4BC8-8309-2B91793A334D}"/>
              </a:ext>
            </a:extLst>
          </p:cNvPr>
          <p:cNvSpPr>
            <a:spLocks noGrp="1"/>
          </p:cNvSpPr>
          <p:nvPr/>
        </p:nvSpPr>
        <p:spPr>
          <a:xfrm>
            <a:off x="962025" y="3410712"/>
            <a:ext cx="1844040" cy="253916"/>
          </a:xfrm>
          <a:prstGeom prst="rect">
            <a:avLst/>
          </a:prstGeom>
          <a:noFill/>
        </p:spPr>
        <p:txBody>
          <a:bodyPr wrap="square" lIns="0" tIns="0" rIns="0" bIns="0">
            <a:spAutoFit/>
          </a:bodyPr>
          <a:lstStyle/>
          <a:p>
            <a:pPr algn="ctr">
              <a:buNone/>
              <a:defRPr sz="1650" b="1">
                <a:solidFill>
                  <a:srgbClr val="FFFFFF"/>
                </a:solidFill>
                <a:latin typeface="Aptos"/>
                <a:ea typeface="Aptos"/>
                <a:cs typeface="Aptos"/>
              </a:defRPr>
            </a:pPr>
            <a:r>
              <a:rPr sz="1650" b="1" dirty="0">
                <a:solidFill>
                  <a:srgbClr val="FFFFFF"/>
                </a:solidFill>
                <a:latin typeface="Aptos"/>
                <a:ea typeface="Aptos"/>
                <a:cs typeface="Aptos"/>
              </a:rPr>
              <a:t>Independent</a:t>
            </a:r>
          </a:p>
        </p:txBody>
      </p:sp>
      <p:sp>
        <p:nvSpPr>
          <p:cNvPr id="8" name="Rounded Rectangle 7">
            <a:extLst>
              <a:ext uri="{FF2B5EF4-FFF2-40B4-BE49-F238E27FC236}">
                <a16:creationId xmlns:a16="http://schemas.microsoft.com/office/drawing/2014/main" id="{5E80DF1D-A8C0-4C24-969F-675C5A2EFABC}"/>
              </a:ext>
            </a:extLst>
          </p:cNvPr>
          <p:cNvSpPr>
            <a:spLocks noGrp="1"/>
          </p:cNvSpPr>
          <p:nvPr/>
        </p:nvSpPr>
        <p:spPr>
          <a:xfrm>
            <a:off x="6155055" y="3246120"/>
            <a:ext cx="2057400" cy="548640"/>
          </a:xfrm>
          <a:prstGeom prst="roundRect">
            <a:avLst/>
          </a:prstGeom>
          <a:solidFill>
            <a:srgbClr val="245D8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B01D3859-EF51-48DE-BAA8-A8A65BC8FE8A}"/>
              </a:ext>
            </a:extLst>
          </p:cNvPr>
          <p:cNvSpPr>
            <a:spLocks noGrp="1"/>
          </p:cNvSpPr>
          <p:nvPr/>
        </p:nvSpPr>
        <p:spPr>
          <a:xfrm>
            <a:off x="6208395" y="3410712"/>
            <a:ext cx="1874520" cy="282893"/>
          </a:xfrm>
          <a:prstGeom prst="rect">
            <a:avLst/>
          </a:prstGeom>
          <a:noFill/>
        </p:spPr>
        <p:txBody>
          <a:bodyPr wrap="square" lIns="0" tIns="0" rIns="0" bIns="0">
            <a:spAutoFit/>
          </a:bodyPr>
          <a:lstStyle/>
          <a:p>
            <a:pPr algn="ctr">
              <a:buNone/>
              <a:defRPr sz="1650" b="1">
                <a:solidFill>
                  <a:srgbClr val="FFFFFF"/>
                </a:solidFill>
                <a:latin typeface="Aptos"/>
                <a:ea typeface="Aptos"/>
                <a:cs typeface="Aptos"/>
              </a:defRPr>
            </a:pPr>
            <a:r>
              <a:rPr sz="1650" b="1" dirty="0">
                <a:solidFill>
                  <a:srgbClr val="FFFFFF"/>
                </a:solidFill>
                <a:latin typeface="Aptos"/>
                <a:ea typeface="Aptos"/>
                <a:cs typeface="Aptos"/>
              </a:rPr>
              <a:t>Professional</a:t>
            </a:r>
          </a:p>
        </p:txBody>
      </p:sp>
      <p:sp>
        <p:nvSpPr>
          <p:cNvPr id="10" name="Rounded Rectangle 9">
            <a:extLst>
              <a:ext uri="{FF2B5EF4-FFF2-40B4-BE49-F238E27FC236}">
                <a16:creationId xmlns:a16="http://schemas.microsoft.com/office/drawing/2014/main" id="{D8D7B624-EC0B-4C13-ABE1-6B8D5F81EB7F}"/>
              </a:ext>
            </a:extLst>
          </p:cNvPr>
          <p:cNvSpPr>
            <a:spLocks noGrp="1"/>
          </p:cNvSpPr>
          <p:nvPr/>
        </p:nvSpPr>
        <p:spPr>
          <a:xfrm>
            <a:off x="8536305" y="3246120"/>
            <a:ext cx="2057400" cy="548640"/>
          </a:xfrm>
          <a:prstGeom prst="roundRect">
            <a:avLst/>
          </a:prstGeom>
          <a:solidFill>
            <a:srgbClr val="D19D4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1" name="TextBox 10">
            <a:extLst>
              <a:ext uri="{FF2B5EF4-FFF2-40B4-BE49-F238E27FC236}">
                <a16:creationId xmlns:a16="http://schemas.microsoft.com/office/drawing/2014/main" id="{7E30CC11-EF46-46AE-B0D1-7F2288882C09}"/>
              </a:ext>
            </a:extLst>
          </p:cNvPr>
          <p:cNvSpPr>
            <a:spLocks noGrp="1"/>
          </p:cNvSpPr>
          <p:nvPr/>
        </p:nvSpPr>
        <p:spPr>
          <a:xfrm>
            <a:off x="8618220" y="3410712"/>
            <a:ext cx="1874520" cy="282893"/>
          </a:xfrm>
          <a:prstGeom prst="rect">
            <a:avLst/>
          </a:prstGeom>
          <a:noFill/>
        </p:spPr>
        <p:txBody>
          <a:bodyPr wrap="square" lIns="0" tIns="0" rIns="0" bIns="0">
            <a:spAutoFit/>
          </a:bodyPr>
          <a:lstStyle/>
          <a:p>
            <a:pPr algn="ctr">
              <a:buNone/>
              <a:defRPr sz="1650" b="1">
                <a:solidFill>
                  <a:srgbClr val="FFFFFF"/>
                </a:solidFill>
                <a:latin typeface="Aptos"/>
                <a:ea typeface="Aptos"/>
                <a:cs typeface="Aptos"/>
              </a:defRPr>
            </a:pPr>
            <a:r>
              <a:rPr sz="1650" b="1" dirty="0">
                <a:solidFill>
                  <a:srgbClr val="FFFFFF"/>
                </a:solidFill>
                <a:latin typeface="Aptos"/>
                <a:ea typeface="Aptos"/>
                <a:cs typeface="Aptos"/>
              </a:rPr>
              <a:t>Sustainable</a:t>
            </a:r>
          </a:p>
        </p:txBody>
      </p:sp>
      <p:sp>
        <p:nvSpPr>
          <p:cNvPr id="12" name="TextBox 11">
            <a:extLst>
              <a:ext uri="{FF2B5EF4-FFF2-40B4-BE49-F238E27FC236}">
                <a16:creationId xmlns:a16="http://schemas.microsoft.com/office/drawing/2014/main" id="{CFF03D80-08B8-48B9-A483-4B6F48950E3D}"/>
              </a:ext>
            </a:extLst>
          </p:cNvPr>
          <p:cNvSpPr>
            <a:spLocks noGrp="1"/>
          </p:cNvSpPr>
          <p:nvPr/>
        </p:nvSpPr>
        <p:spPr>
          <a:xfrm>
            <a:off x="2011680" y="4343400"/>
            <a:ext cx="7132320" cy="64008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dirty="0">
                <a:solidFill>
                  <a:srgbClr val="1C1F23"/>
                </a:solidFill>
                <a:latin typeface="Aptos"/>
                <a:ea typeface="Aptos"/>
                <a:cs typeface="Aptos"/>
              </a:rPr>
              <a:t>Our responsibility is to support boxing in Europe while meeting the requirements and standards that now apply internationally.</a:t>
            </a:r>
          </a:p>
        </p:txBody>
      </p:sp>
      <p:sp>
        <p:nvSpPr>
          <p:cNvPr id="13" name="Rounded Rectangle 7">
            <a:extLst>
              <a:ext uri="{FF2B5EF4-FFF2-40B4-BE49-F238E27FC236}">
                <a16:creationId xmlns:a16="http://schemas.microsoft.com/office/drawing/2014/main" id="{620B4780-B02F-B5D5-4CFE-BF025C8B2B94}"/>
              </a:ext>
            </a:extLst>
          </p:cNvPr>
          <p:cNvSpPr>
            <a:spLocks noGrp="1"/>
          </p:cNvSpPr>
          <p:nvPr/>
        </p:nvSpPr>
        <p:spPr>
          <a:xfrm>
            <a:off x="3554730" y="3265170"/>
            <a:ext cx="2057400" cy="548640"/>
          </a:xfrm>
          <a:prstGeom prst="round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r>
              <a:rPr lang="hu-HU" b="1" dirty="0" err="1"/>
              <a:t>Autonomous</a:t>
            </a:r>
            <a:endParaRPr lang="hu-HU" b="1" dirty="0"/>
          </a:p>
        </p:txBody>
      </p:sp>
      <p:sp>
        <p:nvSpPr>
          <p:cNvPr id="15" name="TextBox 14"/>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extLst>
      <p:ext uri="{BB962C8B-B14F-4D97-AF65-F5344CB8AC3E}">
        <p14:creationId xmlns:p14="http://schemas.microsoft.com/office/powerpoint/2010/main" val="36741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66FE9FFE-6BC6-48E3-A898-7FAE84B59531}"/>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Progress &amp; development</a:t>
            </a:r>
          </a:p>
        </p:txBody>
      </p:sp>
      <p:sp>
        <p:nvSpPr>
          <p:cNvPr id="4" name="TextBox 3">
            <a:extLst>
              <a:ext uri="{FF2B5EF4-FFF2-40B4-BE49-F238E27FC236}">
                <a16:creationId xmlns:a16="http://schemas.microsoft.com/office/drawing/2014/main" id="{40931D8A-E9CD-4DC3-86C0-809715920C49}"/>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From the Inaugural Congress to today</a:t>
            </a:r>
          </a:p>
        </p:txBody>
      </p:sp>
      <p:sp>
        <p:nvSpPr>
          <p:cNvPr id="5" name="Connector 4">
            <a:extLst>
              <a:ext uri="{FF2B5EF4-FFF2-40B4-BE49-F238E27FC236}">
                <a16:creationId xmlns:a16="http://schemas.microsoft.com/office/drawing/2014/main" id="{C304B149-5FBE-4C85-86B3-30004A06CE8C}"/>
              </a:ext>
            </a:extLst>
          </p:cNvPr>
          <p:cNvSpPr>
            <a:spLocks noGrp="1"/>
          </p:cNvSpPr>
          <p:nvPr/>
        </p:nvSpPr>
        <p:spPr>
          <a:xfrm>
            <a:off x="2377440" y="1600200"/>
            <a:ext cx="0" cy="3703320"/>
          </a:xfrm>
          <a:prstGeom prst="line">
            <a:avLst/>
          </a:prstGeom>
          <a:ln w="25400">
            <a:solidFill>
              <a:srgbClr val="467853"/>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6" name="Oval 5">
            <a:extLst>
              <a:ext uri="{FF2B5EF4-FFF2-40B4-BE49-F238E27FC236}">
                <a16:creationId xmlns:a16="http://schemas.microsoft.com/office/drawing/2014/main" id="{6B23C490-B370-4CF8-A381-90448EFEE3AC}"/>
              </a:ext>
            </a:extLst>
          </p:cNvPr>
          <p:cNvSpPr>
            <a:spLocks noGrp="1"/>
          </p:cNvSpPr>
          <p:nvPr/>
        </p:nvSpPr>
        <p:spPr>
          <a:xfrm>
            <a:off x="2221992" y="1554480"/>
            <a:ext cx="310896" cy="310896"/>
          </a:xfrm>
          <a:prstGeom prst="ellipse">
            <a:avLst/>
          </a:prstGeom>
          <a:solidFill>
            <a:srgbClr val="46785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15A367CA-21D6-4317-A1F7-3914BE624824}"/>
              </a:ext>
            </a:extLst>
          </p:cNvPr>
          <p:cNvSpPr>
            <a:spLocks noGrp="1"/>
          </p:cNvSpPr>
          <p:nvPr/>
        </p:nvSpPr>
        <p:spPr>
          <a:xfrm>
            <a:off x="2788920" y="1508760"/>
            <a:ext cx="19202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Foundation</a:t>
            </a:r>
          </a:p>
        </p:txBody>
      </p:sp>
      <p:sp>
        <p:nvSpPr>
          <p:cNvPr id="8" name="TextBox 7">
            <a:extLst>
              <a:ext uri="{FF2B5EF4-FFF2-40B4-BE49-F238E27FC236}">
                <a16:creationId xmlns:a16="http://schemas.microsoft.com/office/drawing/2014/main" id="{880C4532-06BF-4C63-A361-138A0822D53E}"/>
              </a:ext>
            </a:extLst>
          </p:cNvPr>
          <p:cNvSpPr>
            <a:spLocks noGrp="1"/>
          </p:cNvSpPr>
          <p:nvPr/>
        </p:nvSpPr>
        <p:spPr>
          <a:xfrm>
            <a:off x="4572000" y="1527048"/>
            <a:ext cx="5029200" cy="282893"/>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Governance structure and continental organisation</a:t>
            </a:r>
          </a:p>
        </p:txBody>
      </p:sp>
      <p:sp>
        <p:nvSpPr>
          <p:cNvPr id="9" name="Oval 8">
            <a:extLst>
              <a:ext uri="{FF2B5EF4-FFF2-40B4-BE49-F238E27FC236}">
                <a16:creationId xmlns:a16="http://schemas.microsoft.com/office/drawing/2014/main" id="{F497A78E-42C6-4E25-9DAB-D243AAB987F9}"/>
              </a:ext>
            </a:extLst>
          </p:cNvPr>
          <p:cNvSpPr>
            <a:spLocks noGrp="1"/>
          </p:cNvSpPr>
          <p:nvPr/>
        </p:nvSpPr>
        <p:spPr>
          <a:xfrm>
            <a:off x="2221992" y="2578608"/>
            <a:ext cx="310896" cy="310896"/>
          </a:xfrm>
          <a:prstGeom prst="ellipse">
            <a:avLst/>
          </a:prstGeom>
          <a:solidFill>
            <a:srgbClr val="245D8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D80A01A8-E92E-4921-A69F-182505095016}"/>
              </a:ext>
            </a:extLst>
          </p:cNvPr>
          <p:cNvSpPr>
            <a:spLocks noGrp="1"/>
          </p:cNvSpPr>
          <p:nvPr/>
        </p:nvSpPr>
        <p:spPr>
          <a:xfrm>
            <a:off x="2788920" y="2532888"/>
            <a:ext cx="19202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Membership</a:t>
            </a:r>
          </a:p>
        </p:txBody>
      </p:sp>
      <p:sp>
        <p:nvSpPr>
          <p:cNvPr id="11" name="TextBox 10">
            <a:extLst>
              <a:ext uri="{FF2B5EF4-FFF2-40B4-BE49-F238E27FC236}">
                <a16:creationId xmlns:a16="http://schemas.microsoft.com/office/drawing/2014/main" id="{79AFD9BA-F166-4290-8AC6-F7A1556C5DA2}"/>
              </a:ext>
            </a:extLst>
          </p:cNvPr>
          <p:cNvSpPr>
            <a:spLocks noGrp="1"/>
          </p:cNvSpPr>
          <p:nvPr/>
        </p:nvSpPr>
        <p:spPr>
          <a:xfrm>
            <a:off x="4572000" y="2551176"/>
            <a:ext cx="5029200" cy="282893"/>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NF engagement and administration</a:t>
            </a:r>
          </a:p>
        </p:txBody>
      </p:sp>
      <p:sp>
        <p:nvSpPr>
          <p:cNvPr id="12" name="Oval 11">
            <a:extLst>
              <a:ext uri="{FF2B5EF4-FFF2-40B4-BE49-F238E27FC236}">
                <a16:creationId xmlns:a16="http://schemas.microsoft.com/office/drawing/2014/main" id="{137543C4-B7E1-4297-8210-3A4781181D04}"/>
              </a:ext>
            </a:extLst>
          </p:cNvPr>
          <p:cNvSpPr>
            <a:spLocks noGrp="1"/>
          </p:cNvSpPr>
          <p:nvPr/>
        </p:nvSpPr>
        <p:spPr>
          <a:xfrm>
            <a:off x="2221992" y="3602736"/>
            <a:ext cx="310896" cy="310896"/>
          </a:xfrm>
          <a:prstGeom prst="ellipse">
            <a:avLst/>
          </a:prstGeom>
          <a:solidFill>
            <a:srgbClr val="46785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TextBox 12">
            <a:extLst>
              <a:ext uri="{FF2B5EF4-FFF2-40B4-BE49-F238E27FC236}">
                <a16:creationId xmlns:a16="http://schemas.microsoft.com/office/drawing/2014/main" id="{393BB877-CAD4-45D3-A318-9AC809DC205B}"/>
              </a:ext>
            </a:extLst>
          </p:cNvPr>
          <p:cNvSpPr>
            <a:spLocks noGrp="1"/>
          </p:cNvSpPr>
          <p:nvPr/>
        </p:nvSpPr>
        <p:spPr>
          <a:xfrm>
            <a:off x="2788920" y="3557016"/>
            <a:ext cx="19202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Sport</a:t>
            </a:r>
          </a:p>
        </p:txBody>
      </p:sp>
      <p:sp>
        <p:nvSpPr>
          <p:cNvPr id="14" name="TextBox 13">
            <a:extLst>
              <a:ext uri="{FF2B5EF4-FFF2-40B4-BE49-F238E27FC236}">
                <a16:creationId xmlns:a16="http://schemas.microsoft.com/office/drawing/2014/main" id="{BFF4A42C-909B-4534-BF95-E91A1AD11A58}"/>
              </a:ext>
            </a:extLst>
          </p:cNvPr>
          <p:cNvSpPr>
            <a:spLocks noGrp="1"/>
          </p:cNvSpPr>
          <p:nvPr/>
        </p:nvSpPr>
        <p:spPr>
          <a:xfrm>
            <a:off x="4572000" y="3575304"/>
            <a:ext cx="5029200" cy="282893"/>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Championships and competition programme</a:t>
            </a:r>
          </a:p>
        </p:txBody>
      </p:sp>
      <p:sp>
        <p:nvSpPr>
          <p:cNvPr id="15" name="Oval 14">
            <a:extLst>
              <a:ext uri="{FF2B5EF4-FFF2-40B4-BE49-F238E27FC236}">
                <a16:creationId xmlns:a16="http://schemas.microsoft.com/office/drawing/2014/main" id="{4C888E20-14AE-48BF-B634-290F41FD3E8A}"/>
              </a:ext>
            </a:extLst>
          </p:cNvPr>
          <p:cNvSpPr>
            <a:spLocks noGrp="1"/>
          </p:cNvSpPr>
          <p:nvPr/>
        </p:nvSpPr>
        <p:spPr>
          <a:xfrm>
            <a:off x="2221992" y="4626864"/>
            <a:ext cx="310896" cy="310896"/>
          </a:xfrm>
          <a:prstGeom prst="ellipse">
            <a:avLst/>
          </a:prstGeom>
          <a:solidFill>
            <a:srgbClr val="245D8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TextBox 15">
            <a:extLst>
              <a:ext uri="{FF2B5EF4-FFF2-40B4-BE49-F238E27FC236}">
                <a16:creationId xmlns:a16="http://schemas.microsoft.com/office/drawing/2014/main" id="{087C1E82-34E7-4E3C-A22B-D2EEF450FA15}"/>
              </a:ext>
            </a:extLst>
          </p:cNvPr>
          <p:cNvSpPr>
            <a:spLocks noGrp="1"/>
          </p:cNvSpPr>
          <p:nvPr/>
        </p:nvSpPr>
        <p:spPr>
          <a:xfrm>
            <a:off x="2788920" y="4581144"/>
            <a:ext cx="19202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Development</a:t>
            </a:r>
          </a:p>
        </p:txBody>
      </p:sp>
      <p:sp>
        <p:nvSpPr>
          <p:cNvPr id="17" name="TextBox 16">
            <a:extLst>
              <a:ext uri="{FF2B5EF4-FFF2-40B4-BE49-F238E27FC236}">
                <a16:creationId xmlns:a16="http://schemas.microsoft.com/office/drawing/2014/main" id="{0765A037-475B-4B5F-84DD-91565A5475F0}"/>
              </a:ext>
            </a:extLst>
          </p:cNvPr>
          <p:cNvSpPr>
            <a:spLocks noGrp="1"/>
          </p:cNvSpPr>
          <p:nvPr/>
        </p:nvSpPr>
        <p:spPr>
          <a:xfrm>
            <a:off x="4572000" y="4599432"/>
            <a:ext cx="502920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Education, commissions, communications and operations</a:t>
            </a:r>
          </a:p>
        </p:txBody>
      </p:sp>
      <p:sp>
        <p:nvSpPr>
          <p:cNvPr id="20" name="TextBox 19"/>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Martin Volke</a:t>
            </a:r>
          </a:p>
        </p:txBody>
      </p:sp>
    </p:spTree>
    <p:extLst>
      <p:ext uri="{BB962C8B-B14F-4D97-AF65-F5344CB8AC3E}">
        <p14:creationId xmlns:p14="http://schemas.microsoft.com/office/powerpoint/2010/main" val="1495878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17" name="Rechteck 16">
            <a:extLst>
              <a:ext uri="{FF2B5EF4-FFF2-40B4-BE49-F238E27FC236}">
                <a16:creationId xmlns:a16="http://schemas.microsoft.com/office/drawing/2014/main" id="{C76A0D8C-DF8B-4E0A-957A-4D062DCA31A3}"/>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Prague: The founding vision</a:t>
            </a:r>
          </a:p>
        </p:txBody>
      </p:sp>
      <p:sp>
        <p:nvSpPr>
          <p:cNvPr id="3" name="Rechteck 2">
            <a:extLst>
              <a:ext uri="{FF2B5EF4-FFF2-40B4-BE49-F238E27FC236}">
                <a16:creationId xmlns:a16="http://schemas.microsoft.com/office/drawing/2014/main" id="{0B4D47BE-47D1-4EFE-B48C-6C4A795884C6}"/>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8549658B-0ED8-48B3-B303-68998C053A60}"/>
              </a:ext>
            </a:extLst>
          </p:cNvPr>
          <p:cNvSpPr>
            <a:spLocks noGrp="1"/>
          </p:cNvSpPr>
          <p:nvPr/>
        </p:nvSpPr>
        <p:spPr>
          <a:xfrm>
            <a:off x="1870710" y="1876425"/>
            <a:ext cx="38100" cy="3543300"/>
          </a:xfrm>
          <a:prstGeom prst="rect">
            <a:avLst/>
          </a:prstGeom>
          <a:solidFill>
            <a:srgbClr val="E8EFF9"/>
          </a:solidFill>
          <a:ln w="0">
            <a:solidFill>
              <a:srgbClr val="CED8E2"/>
            </a:solidFill>
          </a:ln>
        </p:spPr>
        <p:txBody>
          <a:bodyPr/>
          <a:lstStyle/>
          <a:p>
            <a:endParaRPr lang="de-DE"/>
          </a:p>
        </p:txBody>
      </p:sp>
      <p:sp>
        <p:nvSpPr>
          <p:cNvPr id="5" name="Oval 4">
            <a:extLst>
              <a:ext uri="{FF2B5EF4-FFF2-40B4-BE49-F238E27FC236}">
                <a16:creationId xmlns:a16="http://schemas.microsoft.com/office/drawing/2014/main" id="{EE73C454-17FD-4543-809C-1B4E5205F91F}"/>
              </a:ext>
            </a:extLst>
          </p:cNvPr>
          <p:cNvSpPr>
            <a:spLocks noGrp="1"/>
          </p:cNvSpPr>
          <p:nvPr/>
        </p:nvSpPr>
        <p:spPr>
          <a:xfrm>
            <a:off x="1794510" y="1666875"/>
            <a:ext cx="171450" cy="171450"/>
          </a:xfrm>
          <a:prstGeom prst="ellipse">
            <a:avLst/>
          </a:prstGeom>
          <a:solidFill>
            <a:srgbClr val="245D88"/>
          </a:solidFill>
          <a:ln w="0">
            <a:solidFill/>
          </a:ln>
        </p:spPr>
        <p:txBody>
          <a:bodyPr/>
          <a:lstStyle/>
          <a:p>
            <a:endParaRPr lang="de-DE"/>
          </a:p>
        </p:txBody>
      </p:sp>
      <p:sp>
        <p:nvSpPr>
          <p:cNvPr id="6" name="Rechteck 5">
            <a:extLst>
              <a:ext uri="{FF2B5EF4-FFF2-40B4-BE49-F238E27FC236}">
                <a16:creationId xmlns:a16="http://schemas.microsoft.com/office/drawing/2014/main" id="{A6B699A0-C7F6-4D55-84D8-69C3A719A091}"/>
              </a:ext>
            </a:extLst>
          </p:cNvPr>
          <p:cNvSpPr>
            <a:spLocks noGrp="1"/>
          </p:cNvSpPr>
          <p:nvPr/>
        </p:nvSpPr>
        <p:spPr>
          <a:xfrm>
            <a:off x="2194560" y="160020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23 Mar</a:t>
            </a:r>
          </a:p>
        </p:txBody>
      </p:sp>
      <p:sp>
        <p:nvSpPr>
          <p:cNvPr id="7" name="Rechteck 6">
            <a:extLst>
              <a:ext uri="{FF2B5EF4-FFF2-40B4-BE49-F238E27FC236}">
                <a16:creationId xmlns:a16="http://schemas.microsoft.com/office/drawing/2014/main" id="{6B332BC2-4D9A-453E-8CC8-956A5170143B}"/>
              </a:ext>
            </a:extLst>
          </p:cNvPr>
          <p:cNvSpPr>
            <a:spLocks noGrp="1"/>
          </p:cNvSpPr>
          <p:nvPr/>
        </p:nvSpPr>
        <p:spPr>
          <a:xfrm>
            <a:off x="3737610" y="158115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European Boxing founded in Prague</a:t>
            </a:r>
          </a:p>
        </p:txBody>
      </p:sp>
      <p:sp>
        <p:nvSpPr>
          <p:cNvPr id="8" name="Rechteck 7">
            <a:extLst>
              <a:ext uri="{FF2B5EF4-FFF2-40B4-BE49-F238E27FC236}">
                <a16:creationId xmlns:a16="http://schemas.microsoft.com/office/drawing/2014/main" id="{1778130F-85AE-425E-B5BA-D48651342A54}"/>
              </a:ext>
            </a:extLst>
          </p:cNvPr>
          <p:cNvSpPr>
            <a:spLocks noGrp="1"/>
          </p:cNvSpPr>
          <p:nvPr/>
        </p:nvSpPr>
        <p:spPr>
          <a:xfrm>
            <a:off x="3737610" y="196215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The inaugural Congress adopted the statutes and elected Lars Brovil as President. The new confederation reported 28 member federations.</a:t>
            </a:r>
          </a:p>
        </p:txBody>
      </p:sp>
      <p:sp>
        <p:nvSpPr>
          <p:cNvPr id="9" name="Oval 8">
            <a:extLst>
              <a:ext uri="{FF2B5EF4-FFF2-40B4-BE49-F238E27FC236}">
                <a16:creationId xmlns:a16="http://schemas.microsoft.com/office/drawing/2014/main" id="{52CF6B92-8441-4843-99D9-24FCF3B3508B}"/>
              </a:ext>
            </a:extLst>
          </p:cNvPr>
          <p:cNvSpPr>
            <a:spLocks noGrp="1"/>
          </p:cNvSpPr>
          <p:nvPr/>
        </p:nvSpPr>
        <p:spPr>
          <a:xfrm>
            <a:off x="1794510" y="3238500"/>
            <a:ext cx="171450" cy="171450"/>
          </a:xfrm>
          <a:prstGeom prst="ellipse">
            <a:avLst/>
          </a:prstGeom>
          <a:solidFill>
            <a:srgbClr val="245D88"/>
          </a:solidFill>
          <a:ln w="0">
            <a:solidFill/>
          </a:ln>
        </p:spPr>
        <p:txBody>
          <a:bodyPr/>
          <a:lstStyle/>
          <a:p>
            <a:endParaRPr lang="de-DE"/>
          </a:p>
        </p:txBody>
      </p:sp>
      <p:sp>
        <p:nvSpPr>
          <p:cNvPr id="10" name="Rechteck 9">
            <a:extLst>
              <a:ext uri="{FF2B5EF4-FFF2-40B4-BE49-F238E27FC236}">
                <a16:creationId xmlns:a16="http://schemas.microsoft.com/office/drawing/2014/main" id="{FA77EEBD-FE5B-4EF4-99AE-1E46E5CB5F1D}"/>
              </a:ext>
            </a:extLst>
          </p:cNvPr>
          <p:cNvSpPr>
            <a:spLocks noGrp="1"/>
          </p:cNvSpPr>
          <p:nvPr/>
        </p:nvSpPr>
        <p:spPr>
          <a:xfrm>
            <a:off x="2194560" y="317182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Vision</a:t>
            </a:r>
          </a:p>
        </p:txBody>
      </p:sp>
      <p:sp>
        <p:nvSpPr>
          <p:cNvPr id="11" name="Rechteck 10">
            <a:extLst>
              <a:ext uri="{FF2B5EF4-FFF2-40B4-BE49-F238E27FC236}">
                <a16:creationId xmlns:a16="http://schemas.microsoft.com/office/drawing/2014/main" id="{A6EDDCE0-F020-464C-A863-4A3C87CC5CDA}"/>
              </a:ext>
            </a:extLst>
          </p:cNvPr>
          <p:cNvSpPr>
            <a:spLocks noGrp="1"/>
          </p:cNvSpPr>
          <p:nvPr/>
        </p:nvSpPr>
        <p:spPr>
          <a:xfrm>
            <a:off x="3737610" y="315277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Athletes come first</a:t>
            </a:r>
          </a:p>
        </p:txBody>
      </p:sp>
      <p:sp>
        <p:nvSpPr>
          <p:cNvPr id="12" name="Rechteck 11">
            <a:extLst>
              <a:ext uri="{FF2B5EF4-FFF2-40B4-BE49-F238E27FC236}">
                <a16:creationId xmlns:a16="http://schemas.microsoft.com/office/drawing/2014/main" id="{11D20163-2D65-43CA-9A3B-1C1ED2D99D15}"/>
              </a:ext>
            </a:extLst>
          </p:cNvPr>
          <p:cNvSpPr>
            <a:spLocks noGrp="1"/>
          </p:cNvSpPr>
          <p:nvPr/>
        </p:nvSpPr>
        <p:spPr>
          <a:xfrm>
            <a:off x="3737610" y="353377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The founding priority was to serve boxers and support their development across Europe.</a:t>
            </a:r>
          </a:p>
        </p:txBody>
      </p:sp>
      <p:sp>
        <p:nvSpPr>
          <p:cNvPr id="13" name="Oval 12">
            <a:extLst>
              <a:ext uri="{FF2B5EF4-FFF2-40B4-BE49-F238E27FC236}">
                <a16:creationId xmlns:a16="http://schemas.microsoft.com/office/drawing/2014/main" id="{9B60B327-1CF9-4B99-A3D5-A76048B1AE57}"/>
              </a:ext>
            </a:extLst>
          </p:cNvPr>
          <p:cNvSpPr>
            <a:spLocks noGrp="1"/>
          </p:cNvSpPr>
          <p:nvPr/>
        </p:nvSpPr>
        <p:spPr>
          <a:xfrm>
            <a:off x="1794510" y="4810125"/>
            <a:ext cx="171450" cy="171450"/>
          </a:xfrm>
          <a:prstGeom prst="ellipse">
            <a:avLst/>
          </a:prstGeom>
          <a:solidFill>
            <a:srgbClr val="245D88"/>
          </a:solidFill>
          <a:ln w="0">
            <a:solidFill/>
          </a:ln>
        </p:spPr>
        <p:txBody>
          <a:bodyPr/>
          <a:lstStyle/>
          <a:p>
            <a:endParaRPr lang="de-DE"/>
          </a:p>
        </p:txBody>
      </p:sp>
      <p:sp>
        <p:nvSpPr>
          <p:cNvPr id="14" name="Rechteck 13">
            <a:extLst>
              <a:ext uri="{FF2B5EF4-FFF2-40B4-BE49-F238E27FC236}">
                <a16:creationId xmlns:a16="http://schemas.microsoft.com/office/drawing/2014/main" id="{79BF5A3A-FC0A-4702-8D87-B8CA11C98BB4}"/>
              </a:ext>
            </a:extLst>
          </p:cNvPr>
          <p:cNvSpPr>
            <a:spLocks noGrp="1"/>
          </p:cNvSpPr>
          <p:nvPr/>
        </p:nvSpPr>
        <p:spPr>
          <a:xfrm>
            <a:off x="2194560" y="474345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Spring</a:t>
            </a:r>
          </a:p>
        </p:txBody>
      </p:sp>
      <p:sp>
        <p:nvSpPr>
          <p:cNvPr id="15" name="Rechteck 14">
            <a:extLst>
              <a:ext uri="{FF2B5EF4-FFF2-40B4-BE49-F238E27FC236}">
                <a16:creationId xmlns:a16="http://schemas.microsoft.com/office/drawing/2014/main" id="{27BE7316-2C5F-45FE-8B10-04CA448A31D9}"/>
              </a:ext>
            </a:extLst>
          </p:cNvPr>
          <p:cNvSpPr>
            <a:spLocks noGrp="1"/>
          </p:cNvSpPr>
          <p:nvPr/>
        </p:nvSpPr>
        <p:spPr>
          <a:xfrm>
            <a:off x="3737610" y="472440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Championships for different age groups</a:t>
            </a:r>
          </a:p>
        </p:txBody>
      </p:sp>
      <p:sp>
        <p:nvSpPr>
          <p:cNvPr id="16" name="Rechteck 15">
            <a:extLst>
              <a:ext uri="{FF2B5EF4-FFF2-40B4-BE49-F238E27FC236}">
                <a16:creationId xmlns:a16="http://schemas.microsoft.com/office/drawing/2014/main" id="{FC8A9A78-72DF-49FC-A5EB-ED1BCCD03A9F}"/>
              </a:ext>
            </a:extLst>
          </p:cNvPr>
          <p:cNvSpPr>
            <a:spLocks noGrp="1"/>
          </p:cNvSpPr>
          <p:nvPr/>
        </p:nvSpPr>
        <p:spPr>
          <a:xfrm>
            <a:off x="3737610" y="510540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The new organisation began building a European championship calendar straight away.</a:t>
            </a:r>
          </a:p>
        </p:txBody>
      </p:sp>
      <p:sp>
        <p:nvSpPr>
          <p:cNvPr id="18" name="TextBox 17"/>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21" name="Rechteck 20">
            <a:extLst>
              <a:ext uri="{FF2B5EF4-FFF2-40B4-BE49-F238E27FC236}">
                <a16:creationId xmlns:a16="http://schemas.microsoft.com/office/drawing/2014/main" id="{EBEA72C8-50F1-46F6-849C-EF789545341F}"/>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2025: Four European Championships</a:t>
            </a:r>
          </a:p>
        </p:txBody>
      </p:sp>
      <p:sp>
        <p:nvSpPr>
          <p:cNvPr id="3" name="Rechteck 2">
            <a:extLst>
              <a:ext uri="{FF2B5EF4-FFF2-40B4-BE49-F238E27FC236}">
                <a16:creationId xmlns:a16="http://schemas.microsoft.com/office/drawing/2014/main" id="{7F5EF81D-BE78-43F2-A5C2-B9A5BAF6A7EC}"/>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0510465F-1307-4012-9D61-85BC15577B46}"/>
              </a:ext>
            </a:extLst>
          </p:cNvPr>
          <p:cNvSpPr>
            <a:spLocks noGrp="1"/>
          </p:cNvSpPr>
          <p:nvPr/>
        </p:nvSpPr>
        <p:spPr>
          <a:xfrm>
            <a:off x="1870710" y="1676400"/>
            <a:ext cx="38100" cy="4219575"/>
          </a:xfrm>
          <a:prstGeom prst="rect">
            <a:avLst/>
          </a:prstGeom>
          <a:solidFill>
            <a:srgbClr val="E8EFF9"/>
          </a:solidFill>
          <a:ln w="0">
            <a:solidFill>
              <a:srgbClr val="CED8E2"/>
            </a:solidFill>
          </a:ln>
        </p:spPr>
        <p:txBody>
          <a:bodyPr/>
          <a:lstStyle/>
          <a:p>
            <a:endParaRPr lang="de-DE"/>
          </a:p>
        </p:txBody>
      </p:sp>
      <p:sp>
        <p:nvSpPr>
          <p:cNvPr id="5" name="Oval 4">
            <a:extLst>
              <a:ext uri="{FF2B5EF4-FFF2-40B4-BE49-F238E27FC236}">
                <a16:creationId xmlns:a16="http://schemas.microsoft.com/office/drawing/2014/main" id="{82E7FA22-FF95-4751-812C-91F1D79FC3C1}"/>
              </a:ext>
            </a:extLst>
          </p:cNvPr>
          <p:cNvSpPr>
            <a:spLocks noGrp="1"/>
          </p:cNvSpPr>
          <p:nvPr/>
        </p:nvSpPr>
        <p:spPr>
          <a:xfrm>
            <a:off x="1794510" y="1466850"/>
            <a:ext cx="171450" cy="171450"/>
          </a:xfrm>
          <a:prstGeom prst="ellipse">
            <a:avLst/>
          </a:prstGeom>
          <a:solidFill>
            <a:srgbClr val="245D88"/>
          </a:solidFill>
          <a:ln w="0">
            <a:solidFill/>
          </a:ln>
        </p:spPr>
        <p:txBody>
          <a:bodyPr/>
          <a:lstStyle/>
          <a:p>
            <a:endParaRPr lang="de-DE"/>
          </a:p>
        </p:txBody>
      </p:sp>
      <p:sp>
        <p:nvSpPr>
          <p:cNvPr id="6" name="Rechteck 5">
            <a:extLst>
              <a:ext uri="{FF2B5EF4-FFF2-40B4-BE49-F238E27FC236}">
                <a16:creationId xmlns:a16="http://schemas.microsoft.com/office/drawing/2014/main" id="{1AF9996F-D00A-495A-886E-CE9C660E42BB}"/>
              </a:ext>
            </a:extLst>
          </p:cNvPr>
          <p:cNvSpPr>
            <a:spLocks noGrp="1"/>
          </p:cNvSpPr>
          <p:nvPr/>
        </p:nvSpPr>
        <p:spPr>
          <a:xfrm>
            <a:off x="2194560" y="140017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Sep 2025</a:t>
            </a:r>
          </a:p>
        </p:txBody>
      </p:sp>
      <p:sp>
        <p:nvSpPr>
          <p:cNvPr id="7" name="Rechteck 6">
            <a:extLst>
              <a:ext uri="{FF2B5EF4-FFF2-40B4-BE49-F238E27FC236}">
                <a16:creationId xmlns:a16="http://schemas.microsoft.com/office/drawing/2014/main" id="{00714754-EB22-477D-BAC6-36BF51422DBF}"/>
              </a:ext>
            </a:extLst>
          </p:cNvPr>
          <p:cNvSpPr>
            <a:spLocks noGrp="1"/>
          </p:cNvSpPr>
          <p:nvPr/>
        </p:nvSpPr>
        <p:spPr>
          <a:xfrm>
            <a:off x="3737610" y="138112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U19 Championships in Ostrava</a:t>
            </a:r>
          </a:p>
        </p:txBody>
      </p:sp>
      <p:sp>
        <p:nvSpPr>
          <p:cNvPr id="8" name="Rechteck 7">
            <a:extLst>
              <a:ext uri="{FF2B5EF4-FFF2-40B4-BE49-F238E27FC236}">
                <a16:creationId xmlns:a16="http://schemas.microsoft.com/office/drawing/2014/main" id="{A62B1E4A-2755-491D-888C-5BFEF46169C2}"/>
              </a:ext>
            </a:extLst>
          </p:cNvPr>
          <p:cNvSpPr>
            <a:spLocks noGrp="1"/>
          </p:cNvSpPr>
          <p:nvPr/>
        </p:nvSpPr>
        <p:spPr>
          <a:xfrm>
            <a:off x="3737610" y="176212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First European Boxing championship: 294 boxers from 33 federations.</a:t>
            </a:r>
          </a:p>
        </p:txBody>
      </p:sp>
      <p:sp>
        <p:nvSpPr>
          <p:cNvPr id="9" name="Oval 8">
            <a:extLst>
              <a:ext uri="{FF2B5EF4-FFF2-40B4-BE49-F238E27FC236}">
                <a16:creationId xmlns:a16="http://schemas.microsoft.com/office/drawing/2014/main" id="{F5A9A99F-AAB7-4C73-8BA9-C584FA5D91B1}"/>
              </a:ext>
            </a:extLst>
          </p:cNvPr>
          <p:cNvSpPr>
            <a:spLocks noGrp="1"/>
          </p:cNvSpPr>
          <p:nvPr/>
        </p:nvSpPr>
        <p:spPr>
          <a:xfrm>
            <a:off x="1794510" y="2562225"/>
            <a:ext cx="171450" cy="171450"/>
          </a:xfrm>
          <a:prstGeom prst="ellipse">
            <a:avLst/>
          </a:prstGeom>
          <a:solidFill>
            <a:srgbClr val="245D88"/>
          </a:solidFill>
          <a:ln w="0">
            <a:solidFill/>
          </a:ln>
        </p:spPr>
        <p:txBody>
          <a:bodyPr/>
          <a:lstStyle/>
          <a:p>
            <a:endParaRPr lang="de-DE"/>
          </a:p>
        </p:txBody>
      </p:sp>
      <p:sp>
        <p:nvSpPr>
          <p:cNvPr id="10" name="Rechteck 9">
            <a:extLst>
              <a:ext uri="{FF2B5EF4-FFF2-40B4-BE49-F238E27FC236}">
                <a16:creationId xmlns:a16="http://schemas.microsoft.com/office/drawing/2014/main" id="{595B6812-F0E8-4944-98E1-F539017EA608}"/>
              </a:ext>
            </a:extLst>
          </p:cNvPr>
          <p:cNvSpPr>
            <a:spLocks noGrp="1"/>
          </p:cNvSpPr>
          <p:nvPr/>
        </p:nvSpPr>
        <p:spPr>
          <a:xfrm>
            <a:off x="2194560" y="249555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Oct 2025</a:t>
            </a:r>
          </a:p>
        </p:txBody>
      </p:sp>
      <p:sp>
        <p:nvSpPr>
          <p:cNvPr id="11" name="Rechteck 10">
            <a:extLst>
              <a:ext uri="{FF2B5EF4-FFF2-40B4-BE49-F238E27FC236}">
                <a16:creationId xmlns:a16="http://schemas.microsoft.com/office/drawing/2014/main" id="{74E57B6D-4768-4CB0-B55A-F04E1969079C}"/>
              </a:ext>
            </a:extLst>
          </p:cNvPr>
          <p:cNvSpPr>
            <a:spLocks noGrp="1"/>
          </p:cNvSpPr>
          <p:nvPr/>
        </p:nvSpPr>
        <p:spPr>
          <a:xfrm>
            <a:off x="3737610" y="247650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U15 Championships in Budva</a:t>
            </a:r>
          </a:p>
        </p:txBody>
      </p:sp>
      <p:sp>
        <p:nvSpPr>
          <p:cNvPr id="12" name="Rechteck 11">
            <a:extLst>
              <a:ext uri="{FF2B5EF4-FFF2-40B4-BE49-F238E27FC236}">
                <a16:creationId xmlns:a16="http://schemas.microsoft.com/office/drawing/2014/main" id="{CD23D023-EF17-4FB1-9172-C3CF9A50F366}"/>
              </a:ext>
            </a:extLst>
          </p:cNvPr>
          <p:cNvSpPr>
            <a:spLocks noGrp="1"/>
          </p:cNvSpPr>
          <p:nvPr/>
        </p:nvSpPr>
        <p:spPr>
          <a:xfrm>
            <a:off x="3737610" y="285750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Schoolboys and Schoolgirls: 369 boxers from 32 countries.</a:t>
            </a:r>
          </a:p>
        </p:txBody>
      </p:sp>
      <p:sp>
        <p:nvSpPr>
          <p:cNvPr id="13" name="Oval 12">
            <a:extLst>
              <a:ext uri="{FF2B5EF4-FFF2-40B4-BE49-F238E27FC236}">
                <a16:creationId xmlns:a16="http://schemas.microsoft.com/office/drawing/2014/main" id="{62DEAA92-47DF-433D-A643-F8DDE7D5CC84}"/>
              </a:ext>
            </a:extLst>
          </p:cNvPr>
          <p:cNvSpPr>
            <a:spLocks noGrp="1"/>
          </p:cNvSpPr>
          <p:nvPr/>
        </p:nvSpPr>
        <p:spPr>
          <a:xfrm>
            <a:off x="1794510" y="3657600"/>
            <a:ext cx="171450" cy="171450"/>
          </a:xfrm>
          <a:prstGeom prst="ellipse">
            <a:avLst/>
          </a:prstGeom>
          <a:solidFill>
            <a:srgbClr val="245D88"/>
          </a:solidFill>
          <a:ln w="0">
            <a:solidFill/>
          </a:ln>
        </p:spPr>
        <p:txBody>
          <a:bodyPr/>
          <a:lstStyle/>
          <a:p>
            <a:endParaRPr lang="de-DE"/>
          </a:p>
        </p:txBody>
      </p:sp>
      <p:sp>
        <p:nvSpPr>
          <p:cNvPr id="14" name="Rechteck 13">
            <a:extLst>
              <a:ext uri="{FF2B5EF4-FFF2-40B4-BE49-F238E27FC236}">
                <a16:creationId xmlns:a16="http://schemas.microsoft.com/office/drawing/2014/main" id="{22541C63-769E-430B-B4BD-DFB96EB6FF49}"/>
              </a:ext>
            </a:extLst>
          </p:cNvPr>
          <p:cNvSpPr>
            <a:spLocks noGrp="1"/>
          </p:cNvSpPr>
          <p:nvPr/>
        </p:nvSpPr>
        <p:spPr>
          <a:xfrm>
            <a:off x="2194560" y="359092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Nov 2025</a:t>
            </a:r>
          </a:p>
        </p:txBody>
      </p:sp>
      <p:sp>
        <p:nvSpPr>
          <p:cNvPr id="15" name="Rechteck 14">
            <a:extLst>
              <a:ext uri="{FF2B5EF4-FFF2-40B4-BE49-F238E27FC236}">
                <a16:creationId xmlns:a16="http://schemas.microsoft.com/office/drawing/2014/main" id="{B5807FF9-BAE6-429F-A747-3CAF785F6727}"/>
              </a:ext>
            </a:extLst>
          </p:cNvPr>
          <p:cNvSpPr>
            <a:spLocks noGrp="1"/>
          </p:cNvSpPr>
          <p:nvPr/>
        </p:nvSpPr>
        <p:spPr>
          <a:xfrm>
            <a:off x="3737610" y="357187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U23 Championships in Budapest</a:t>
            </a:r>
          </a:p>
        </p:txBody>
      </p:sp>
      <p:sp>
        <p:nvSpPr>
          <p:cNvPr id="16" name="Rechteck 15">
            <a:extLst>
              <a:ext uri="{FF2B5EF4-FFF2-40B4-BE49-F238E27FC236}">
                <a16:creationId xmlns:a16="http://schemas.microsoft.com/office/drawing/2014/main" id="{BCB625CC-7BCC-4418-AFF0-CDFDABE37058}"/>
              </a:ext>
            </a:extLst>
          </p:cNvPr>
          <p:cNvSpPr>
            <a:spLocks noGrp="1"/>
          </p:cNvSpPr>
          <p:nvPr/>
        </p:nvSpPr>
        <p:spPr>
          <a:xfrm>
            <a:off x="3737610" y="395287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269 boxers on the competition schedule: 95 women and 174 men.</a:t>
            </a:r>
          </a:p>
        </p:txBody>
      </p:sp>
      <p:sp>
        <p:nvSpPr>
          <p:cNvPr id="17" name="Oval 16">
            <a:extLst>
              <a:ext uri="{FF2B5EF4-FFF2-40B4-BE49-F238E27FC236}">
                <a16:creationId xmlns:a16="http://schemas.microsoft.com/office/drawing/2014/main" id="{FC262E29-96E6-4558-9DEA-EF7882B6B8C0}"/>
              </a:ext>
            </a:extLst>
          </p:cNvPr>
          <p:cNvSpPr>
            <a:spLocks noGrp="1"/>
          </p:cNvSpPr>
          <p:nvPr/>
        </p:nvSpPr>
        <p:spPr>
          <a:xfrm>
            <a:off x="1794510" y="4752975"/>
            <a:ext cx="171450" cy="171450"/>
          </a:xfrm>
          <a:prstGeom prst="ellipse">
            <a:avLst/>
          </a:prstGeom>
          <a:solidFill>
            <a:srgbClr val="245D88"/>
          </a:solidFill>
          <a:ln w="0">
            <a:solidFill/>
          </a:ln>
        </p:spPr>
        <p:txBody>
          <a:bodyPr/>
          <a:lstStyle/>
          <a:p>
            <a:endParaRPr lang="de-DE"/>
          </a:p>
        </p:txBody>
      </p:sp>
      <p:sp>
        <p:nvSpPr>
          <p:cNvPr id="18" name="Rechteck 17">
            <a:extLst>
              <a:ext uri="{FF2B5EF4-FFF2-40B4-BE49-F238E27FC236}">
                <a16:creationId xmlns:a16="http://schemas.microsoft.com/office/drawing/2014/main" id="{62DDFA0C-4E51-4722-9211-6E487B9E1509}"/>
              </a:ext>
            </a:extLst>
          </p:cNvPr>
          <p:cNvSpPr>
            <a:spLocks noGrp="1"/>
          </p:cNvSpPr>
          <p:nvPr/>
        </p:nvSpPr>
        <p:spPr>
          <a:xfrm>
            <a:off x="2194560" y="468630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Dec 2025</a:t>
            </a:r>
          </a:p>
        </p:txBody>
      </p:sp>
      <p:sp>
        <p:nvSpPr>
          <p:cNvPr id="19" name="Rechteck 18">
            <a:extLst>
              <a:ext uri="{FF2B5EF4-FFF2-40B4-BE49-F238E27FC236}">
                <a16:creationId xmlns:a16="http://schemas.microsoft.com/office/drawing/2014/main" id="{5756E76E-5D20-4F26-9AF5-E7AF74FCF8D6}"/>
              </a:ext>
            </a:extLst>
          </p:cNvPr>
          <p:cNvSpPr>
            <a:spLocks noGrp="1"/>
          </p:cNvSpPr>
          <p:nvPr/>
        </p:nvSpPr>
        <p:spPr>
          <a:xfrm>
            <a:off x="3737610" y="466725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U17 Championships in Kienbaum</a:t>
            </a:r>
          </a:p>
        </p:txBody>
      </p:sp>
      <p:sp>
        <p:nvSpPr>
          <p:cNvPr id="20" name="Rechteck 19">
            <a:extLst>
              <a:ext uri="{FF2B5EF4-FFF2-40B4-BE49-F238E27FC236}">
                <a16:creationId xmlns:a16="http://schemas.microsoft.com/office/drawing/2014/main" id="{5F3B6963-CEDC-4BA0-9A33-B78EA2E523AF}"/>
              </a:ext>
            </a:extLst>
          </p:cNvPr>
          <p:cNvSpPr>
            <a:spLocks noGrp="1"/>
          </p:cNvSpPr>
          <p:nvPr/>
        </p:nvSpPr>
        <p:spPr>
          <a:xfrm>
            <a:off x="3737610" y="504825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382 entries from 29 federations: 150 girls and 232 boys.</a:t>
            </a:r>
          </a:p>
        </p:txBody>
      </p:sp>
      <p:sp>
        <p:nvSpPr>
          <p:cNvPr id="22" name="TextBox 21"/>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17" name="Rechteck 16">
            <a:extLst>
              <a:ext uri="{FF2B5EF4-FFF2-40B4-BE49-F238E27FC236}">
                <a16:creationId xmlns:a16="http://schemas.microsoft.com/office/drawing/2014/main" id="{296AFF72-0D41-4BD5-9B1B-F3D836D5DF23}"/>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2026: A full continental calendar</a:t>
            </a:r>
          </a:p>
        </p:txBody>
      </p:sp>
      <p:sp>
        <p:nvSpPr>
          <p:cNvPr id="3" name="Rechteck 2">
            <a:extLst>
              <a:ext uri="{FF2B5EF4-FFF2-40B4-BE49-F238E27FC236}">
                <a16:creationId xmlns:a16="http://schemas.microsoft.com/office/drawing/2014/main" id="{BA857183-DB68-4B55-8E64-1A81B87A1E07}"/>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62734AE1-56CC-42F5-AC70-4FE6FF071D29}"/>
              </a:ext>
            </a:extLst>
          </p:cNvPr>
          <p:cNvSpPr>
            <a:spLocks noGrp="1"/>
          </p:cNvSpPr>
          <p:nvPr/>
        </p:nvSpPr>
        <p:spPr>
          <a:xfrm>
            <a:off x="1870710" y="1876425"/>
            <a:ext cx="38100" cy="3543300"/>
          </a:xfrm>
          <a:prstGeom prst="rect">
            <a:avLst/>
          </a:prstGeom>
          <a:solidFill>
            <a:srgbClr val="E8EFF9"/>
          </a:solidFill>
          <a:ln w="0">
            <a:solidFill>
              <a:srgbClr val="CED8E2"/>
            </a:solidFill>
          </a:ln>
        </p:spPr>
        <p:txBody>
          <a:bodyPr/>
          <a:lstStyle/>
          <a:p>
            <a:endParaRPr lang="de-DE"/>
          </a:p>
        </p:txBody>
      </p:sp>
      <p:sp>
        <p:nvSpPr>
          <p:cNvPr id="5" name="Oval 4">
            <a:extLst>
              <a:ext uri="{FF2B5EF4-FFF2-40B4-BE49-F238E27FC236}">
                <a16:creationId xmlns:a16="http://schemas.microsoft.com/office/drawing/2014/main" id="{51BEE4BB-849C-4485-951B-E3E1528C5624}"/>
              </a:ext>
            </a:extLst>
          </p:cNvPr>
          <p:cNvSpPr>
            <a:spLocks noGrp="1"/>
          </p:cNvSpPr>
          <p:nvPr/>
        </p:nvSpPr>
        <p:spPr>
          <a:xfrm>
            <a:off x="1794510" y="1666875"/>
            <a:ext cx="171450" cy="171450"/>
          </a:xfrm>
          <a:prstGeom prst="ellipse">
            <a:avLst/>
          </a:prstGeom>
          <a:solidFill>
            <a:srgbClr val="245D88"/>
          </a:solidFill>
          <a:ln w="0">
            <a:solidFill/>
          </a:ln>
        </p:spPr>
        <p:txBody>
          <a:bodyPr/>
          <a:lstStyle/>
          <a:p>
            <a:endParaRPr lang="de-DE"/>
          </a:p>
        </p:txBody>
      </p:sp>
      <p:sp>
        <p:nvSpPr>
          <p:cNvPr id="6" name="Rechteck 5">
            <a:extLst>
              <a:ext uri="{FF2B5EF4-FFF2-40B4-BE49-F238E27FC236}">
                <a16:creationId xmlns:a16="http://schemas.microsoft.com/office/drawing/2014/main" id="{9EBA504A-FE91-4506-B34B-B2C6CCDA4046}"/>
              </a:ext>
            </a:extLst>
          </p:cNvPr>
          <p:cNvSpPr>
            <a:spLocks noGrp="1"/>
          </p:cNvSpPr>
          <p:nvPr/>
        </p:nvSpPr>
        <p:spPr>
          <a:xfrm>
            <a:off x="2194560" y="160020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29 May</a:t>
            </a:r>
          </a:p>
        </p:txBody>
      </p:sp>
      <p:sp>
        <p:nvSpPr>
          <p:cNvPr id="7" name="Rechteck 6">
            <a:extLst>
              <a:ext uri="{FF2B5EF4-FFF2-40B4-BE49-F238E27FC236}">
                <a16:creationId xmlns:a16="http://schemas.microsoft.com/office/drawing/2014/main" id="{44534223-CDB9-4F33-94A7-D816C94F6657}"/>
              </a:ext>
            </a:extLst>
          </p:cNvPr>
          <p:cNvSpPr>
            <a:spLocks noGrp="1"/>
          </p:cNvSpPr>
          <p:nvPr/>
        </p:nvSpPr>
        <p:spPr>
          <a:xfrm>
            <a:off x="3737610" y="158115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Secretary General appointed</a:t>
            </a:r>
          </a:p>
        </p:txBody>
      </p:sp>
      <p:sp>
        <p:nvSpPr>
          <p:cNvPr id="8" name="Rechteck 7">
            <a:extLst>
              <a:ext uri="{FF2B5EF4-FFF2-40B4-BE49-F238E27FC236}">
                <a16:creationId xmlns:a16="http://schemas.microsoft.com/office/drawing/2014/main" id="{571EF3EC-D428-4103-86C8-E911EE7BED90}"/>
              </a:ext>
            </a:extLst>
          </p:cNvPr>
          <p:cNvSpPr>
            <a:spLocks noGrp="1"/>
          </p:cNvSpPr>
          <p:nvPr/>
        </p:nvSpPr>
        <p:spPr>
          <a:xfrm>
            <a:off x="3737610" y="196215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The Executive Board announced Martin Volke as Secretary General to lead operations.</a:t>
            </a:r>
          </a:p>
        </p:txBody>
      </p:sp>
      <p:sp>
        <p:nvSpPr>
          <p:cNvPr id="9" name="Oval 8">
            <a:extLst>
              <a:ext uri="{FF2B5EF4-FFF2-40B4-BE49-F238E27FC236}">
                <a16:creationId xmlns:a16="http://schemas.microsoft.com/office/drawing/2014/main" id="{12C6F31F-7EC6-40E6-B7CF-4E2C5F21BE07}"/>
              </a:ext>
            </a:extLst>
          </p:cNvPr>
          <p:cNvSpPr>
            <a:spLocks noGrp="1"/>
          </p:cNvSpPr>
          <p:nvPr/>
        </p:nvSpPr>
        <p:spPr>
          <a:xfrm>
            <a:off x="1794510" y="3238500"/>
            <a:ext cx="171450" cy="171450"/>
          </a:xfrm>
          <a:prstGeom prst="ellipse">
            <a:avLst/>
          </a:prstGeom>
          <a:solidFill>
            <a:srgbClr val="245D88"/>
          </a:solidFill>
          <a:ln w="0">
            <a:solidFill/>
          </a:ln>
        </p:spPr>
        <p:txBody>
          <a:bodyPr/>
          <a:lstStyle/>
          <a:p>
            <a:endParaRPr lang="de-DE"/>
          </a:p>
        </p:txBody>
      </p:sp>
      <p:sp>
        <p:nvSpPr>
          <p:cNvPr id="10" name="Rechteck 9">
            <a:extLst>
              <a:ext uri="{FF2B5EF4-FFF2-40B4-BE49-F238E27FC236}">
                <a16:creationId xmlns:a16="http://schemas.microsoft.com/office/drawing/2014/main" id="{5FDEC5A7-FDC7-47C2-9BFB-2A9DABA3EDC6}"/>
              </a:ext>
            </a:extLst>
          </p:cNvPr>
          <p:cNvSpPr>
            <a:spLocks noGrp="1"/>
          </p:cNvSpPr>
          <p:nvPr/>
        </p:nvSpPr>
        <p:spPr>
          <a:xfrm>
            <a:off x="2194560" y="317182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August</a:t>
            </a:r>
          </a:p>
        </p:txBody>
      </p:sp>
      <p:sp>
        <p:nvSpPr>
          <p:cNvPr id="11" name="Rechteck 10">
            <a:extLst>
              <a:ext uri="{FF2B5EF4-FFF2-40B4-BE49-F238E27FC236}">
                <a16:creationId xmlns:a16="http://schemas.microsoft.com/office/drawing/2014/main" id="{FF9F0446-E6D7-4ED2-AB8E-1B21EA2AD87E}"/>
              </a:ext>
            </a:extLst>
          </p:cNvPr>
          <p:cNvSpPr>
            <a:spLocks noGrp="1"/>
          </p:cNvSpPr>
          <p:nvPr/>
        </p:nvSpPr>
        <p:spPr>
          <a:xfrm>
            <a:off x="3737610" y="315277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U19 Championships in Loznica</a:t>
            </a:r>
          </a:p>
        </p:txBody>
      </p:sp>
      <p:sp>
        <p:nvSpPr>
          <p:cNvPr id="12" name="Rechteck 11">
            <a:extLst>
              <a:ext uri="{FF2B5EF4-FFF2-40B4-BE49-F238E27FC236}">
                <a16:creationId xmlns:a16="http://schemas.microsoft.com/office/drawing/2014/main" id="{3F18A5D0-900B-4236-94C6-797A842266BA}"/>
              </a:ext>
            </a:extLst>
          </p:cNvPr>
          <p:cNvSpPr>
            <a:spLocks noGrp="1"/>
          </p:cNvSpPr>
          <p:nvPr/>
        </p:nvSpPr>
        <p:spPr>
          <a:xfrm>
            <a:off x="3737610" y="353377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354 boxers from 36 nations competed in Serbia.</a:t>
            </a:r>
          </a:p>
        </p:txBody>
      </p:sp>
      <p:sp>
        <p:nvSpPr>
          <p:cNvPr id="13" name="Oval 12">
            <a:extLst>
              <a:ext uri="{FF2B5EF4-FFF2-40B4-BE49-F238E27FC236}">
                <a16:creationId xmlns:a16="http://schemas.microsoft.com/office/drawing/2014/main" id="{2B888569-DEA6-4BB5-BA7C-355A44469875}"/>
              </a:ext>
            </a:extLst>
          </p:cNvPr>
          <p:cNvSpPr>
            <a:spLocks noGrp="1"/>
          </p:cNvSpPr>
          <p:nvPr/>
        </p:nvSpPr>
        <p:spPr>
          <a:xfrm>
            <a:off x="1794510" y="4810125"/>
            <a:ext cx="171450" cy="171450"/>
          </a:xfrm>
          <a:prstGeom prst="ellipse">
            <a:avLst/>
          </a:prstGeom>
          <a:solidFill>
            <a:srgbClr val="245D88"/>
          </a:solidFill>
          <a:ln w="0">
            <a:solidFill/>
          </a:ln>
        </p:spPr>
        <p:txBody>
          <a:bodyPr/>
          <a:lstStyle/>
          <a:p>
            <a:endParaRPr lang="de-DE"/>
          </a:p>
        </p:txBody>
      </p:sp>
      <p:sp>
        <p:nvSpPr>
          <p:cNvPr id="14" name="Rechteck 13">
            <a:extLst>
              <a:ext uri="{FF2B5EF4-FFF2-40B4-BE49-F238E27FC236}">
                <a16:creationId xmlns:a16="http://schemas.microsoft.com/office/drawing/2014/main" id="{68155708-FF04-42FE-B01A-4933E25088CD}"/>
              </a:ext>
            </a:extLst>
          </p:cNvPr>
          <p:cNvSpPr>
            <a:spLocks noGrp="1"/>
          </p:cNvSpPr>
          <p:nvPr/>
        </p:nvSpPr>
        <p:spPr>
          <a:xfrm>
            <a:off x="2194560" y="474345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September</a:t>
            </a:r>
          </a:p>
        </p:txBody>
      </p:sp>
      <p:sp>
        <p:nvSpPr>
          <p:cNvPr id="15" name="Rechteck 14">
            <a:extLst>
              <a:ext uri="{FF2B5EF4-FFF2-40B4-BE49-F238E27FC236}">
                <a16:creationId xmlns:a16="http://schemas.microsoft.com/office/drawing/2014/main" id="{9A1DE9A6-B078-4D0C-A75D-514A2D50CAC4}"/>
              </a:ext>
            </a:extLst>
          </p:cNvPr>
          <p:cNvSpPr>
            <a:spLocks noGrp="1"/>
          </p:cNvSpPr>
          <p:nvPr/>
        </p:nvSpPr>
        <p:spPr>
          <a:xfrm>
            <a:off x="3737610" y="472440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Record field at the first Elite Championships</a:t>
            </a:r>
          </a:p>
        </p:txBody>
      </p:sp>
      <p:sp>
        <p:nvSpPr>
          <p:cNvPr id="16" name="Rechteck 15">
            <a:extLst>
              <a:ext uri="{FF2B5EF4-FFF2-40B4-BE49-F238E27FC236}">
                <a16:creationId xmlns:a16="http://schemas.microsoft.com/office/drawing/2014/main" id="{AC2EC796-C0D7-449D-9F13-87F68658E54B}"/>
              </a:ext>
            </a:extLst>
          </p:cNvPr>
          <p:cNvSpPr>
            <a:spLocks noGrp="1"/>
          </p:cNvSpPr>
          <p:nvPr/>
        </p:nvSpPr>
        <p:spPr>
          <a:xfrm>
            <a:off x="3737610" y="510540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Sofia: more than 400 confirmed boxers from 40 national federations.</a:t>
            </a:r>
          </a:p>
        </p:txBody>
      </p:sp>
      <p:sp>
        <p:nvSpPr>
          <p:cNvPr id="18" name="TextBox 17"/>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25" name="Rechteck 24">
            <a:extLst>
              <a:ext uri="{FF2B5EF4-FFF2-40B4-BE49-F238E27FC236}">
                <a16:creationId xmlns:a16="http://schemas.microsoft.com/office/drawing/2014/main" id="{4D7594C7-4CF8-48D1-BA80-3F39B8B25B61}"/>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Education for officials and coaches</a:t>
            </a:r>
          </a:p>
        </p:txBody>
      </p:sp>
      <p:sp>
        <p:nvSpPr>
          <p:cNvPr id="3" name="Rechteck 2">
            <a:extLst>
              <a:ext uri="{FF2B5EF4-FFF2-40B4-BE49-F238E27FC236}">
                <a16:creationId xmlns:a16="http://schemas.microsoft.com/office/drawing/2014/main" id="{C11A0DAB-2455-4D03-BE40-67D75B152298}"/>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9A269F32-3D95-48D2-9521-C19D8D2C4CC5}"/>
              </a:ext>
            </a:extLst>
          </p:cNvPr>
          <p:cNvSpPr>
            <a:spLocks noGrp="1"/>
          </p:cNvSpPr>
          <p:nvPr/>
        </p:nvSpPr>
        <p:spPr>
          <a:xfrm>
            <a:off x="1870710" y="1676400"/>
            <a:ext cx="38100" cy="4295775"/>
          </a:xfrm>
          <a:prstGeom prst="rect">
            <a:avLst/>
          </a:prstGeom>
          <a:solidFill>
            <a:srgbClr val="E8EFF9"/>
          </a:solidFill>
          <a:ln w="0">
            <a:solidFill>
              <a:srgbClr val="CED8E2"/>
            </a:solidFill>
          </a:ln>
        </p:spPr>
        <p:txBody>
          <a:bodyPr/>
          <a:lstStyle/>
          <a:p>
            <a:endParaRPr lang="de-DE"/>
          </a:p>
        </p:txBody>
      </p:sp>
      <p:sp>
        <p:nvSpPr>
          <p:cNvPr id="5" name="Oval 4">
            <a:extLst>
              <a:ext uri="{FF2B5EF4-FFF2-40B4-BE49-F238E27FC236}">
                <a16:creationId xmlns:a16="http://schemas.microsoft.com/office/drawing/2014/main" id="{3D294A8B-0DE8-42D6-8EC7-D9F12F7FF9AC}"/>
              </a:ext>
            </a:extLst>
          </p:cNvPr>
          <p:cNvSpPr>
            <a:spLocks noGrp="1"/>
          </p:cNvSpPr>
          <p:nvPr/>
        </p:nvSpPr>
        <p:spPr>
          <a:xfrm>
            <a:off x="1794510" y="1466850"/>
            <a:ext cx="171450" cy="171450"/>
          </a:xfrm>
          <a:prstGeom prst="ellipse">
            <a:avLst/>
          </a:prstGeom>
          <a:solidFill>
            <a:srgbClr val="245D88"/>
          </a:solidFill>
          <a:ln w="0">
            <a:solidFill/>
          </a:ln>
        </p:spPr>
        <p:txBody>
          <a:bodyPr/>
          <a:lstStyle/>
          <a:p>
            <a:endParaRPr lang="de-DE"/>
          </a:p>
        </p:txBody>
      </p:sp>
      <p:sp>
        <p:nvSpPr>
          <p:cNvPr id="6" name="Rechteck 5">
            <a:extLst>
              <a:ext uri="{FF2B5EF4-FFF2-40B4-BE49-F238E27FC236}">
                <a16:creationId xmlns:a16="http://schemas.microsoft.com/office/drawing/2014/main" id="{D5BC39B0-B301-42C9-AE63-F7E9C3717053}"/>
              </a:ext>
            </a:extLst>
          </p:cNvPr>
          <p:cNvSpPr>
            <a:spLocks noGrp="1"/>
          </p:cNvSpPr>
          <p:nvPr/>
        </p:nvSpPr>
        <p:spPr>
          <a:xfrm>
            <a:off x="2194560" y="140017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Dec 2025</a:t>
            </a:r>
          </a:p>
        </p:txBody>
      </p:sp>
      <p:sp>
        <p:nvSpPr>
          <p:cNvPr id="7" name="Rechteck 6">
            <a:extLst>
              <a:ext uri="{FF2B5EF4-FFF2-40B4-BE49-F238E27FC236}">
                <a16:creationId xmlns:a16="http://schemas.microsoft.com/office/drawing/2014/main" id="{927BD883-7ACB-424C-88A6-1D9D9AEA6823}"/>
              </a:ext>
            </a:extLst>
          </p:cNvPr>
          <p:cNvSpPr>
            <a:spLocks noGrp="1"/>
          </p:cNvSpPr>
          <p:nvPr/>
        </p:nvSpPr>
        <p:spPr>
          <a:xfrm>
            <a:off x="3737610" y="138112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First Technical Delegate course</a:t>
            </a:r>
          </a:p>
        </p:txBody>
      </p:sp>
      <p:sp>
        <p:nvSpPr>
          <p:cNvPr id="8" name="Rechteck 7">
            <a:extLst>
              <a:ext uri="{FF2B5EF4-FFF2-40B4-BE49-F238E27FC236}">
                <a16:creationId xmlns:a16="http://schemas.microsoft.com/office/drawing/2014/main" id="{B5D2AA39-D1BD-4F5B-8171-E202DB7B911E}"/>
              </a:ext>
            </a:extLst>
          </p:cNvPr>
          <p:cNvSpPr>
            <a:spLocks noGrp="1"/>
          </p:cNvSpPr>
          <p:nvPr/>
        </p:nvSpPr>
        <p:spPr>
          <a:xfrm>
            <a:off x="3737610" y="176212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Berlin, Germany, in cooperation with the IOC and PricewaterhouseCoopers (PwC).</a:t>
            </a:r>
          </a:p>
        </p:txBody>
      </p:sp>
      <p:sp>
        <p:nvSpPr>
          <p:cNvPr id="9" name="Oval 8">
            <a:extLst>
              <a:ext uri="{FF2B5EF4-FFF2-40B4-BE49-F238E27FC236}">
                <a16:creationId xmlns:a16="http://schemas.microsoft.com/office/drawing/2014/main" id="{64D0ABD2-ED48-4D8B-AEAA-3A07BDA7A0C6}"/>
              </a:ext>
            </a:extLst>
          </p:cNvPr>
          <p:cNvSpPr>
            <a:spLocks noGrp="1"/>
          </p:cNvSpPr>
          <p:nvPr/>
        </p:nvSpPr>
        <p:spPr>
          <a:xfrm>
            <a:off x="1794510" y="2371725"/>
            <a:ext cx="171450" cy="171450"/>
          </a:xfrm>
          <a:prstGeom prst="ellipse">
            <a:avLst/>
          </a:prstGeom>
          <a:solidFill>
            <a:srgbClr val="245D88"/>
          </a:solidFill>
          <a:ln w="0">
            <a:solidFill/>
          </a:ln>
        </p:spPr>
        <p:txBody>
          <a:bodyPr/>
          <a:lstStyle/>
          <a:p>
            <a:endParaRPr lang="de-DE"/>
          </a:p>
        </p:txBody>
      </p:sp>
      <p:sp>
        <p:nvSpPr>
          <p:cNvPr id="10" name="Rechteck 9">
            <a:extLst>
              <a:ext uri="{FF2B5EF4-FFF2-40B4-BE49-F238E27FC236}">
                <a16:creationId xmlns:a16="http://schemas.microsoft.com/office/drawing/2014/main" id="{045182E6-A889-4AD8-817F-3A0D79753071}"/>
              </a:ext>
            </a:extLst>
          </p:cNvPr>
          <p:cNvSpPr>
            <a:spLocks noGrp="1"/>
          </p:cNvSpPr>
          <p:nvPr/>
        </p:nvSpPr>
        <p:spPr>
          <a:xfrm>
            <a:off x="2194560" y="230505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Feb 2026</a:t>
            </a:r>
          </a:p>
        </p:txBody>
      </p:sp>
      <p:sp>
        <p:nvSpPr>
          <p:cNvPr id="11" name="Rechteck 10">
            <a:extLst>
              <a:ext uri="{FF2B5EF4-FFF2-40B4-BE49-F238E27FC236}">
                <a16:creationId xmlns:a16="http://schemas.microsoft.com/office/drawing/2014/main" id="{B580D9F5-4DA1-41AE-92D8-288D4883C35A}"/>
              </a:ext>
            </a:extLst>
          </p:cNvPr>
          <p:cNvSpPr>
            <a:spLocks noGrp="1"/>
          </p:cNvSpPr>
          <p:nvPr/>
        </p:nvSpPr>
        <p:spPr>
          <a:xfrm>
            <a:off x="3737610" y="228600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Second Technical Delegate course</a:t>
            </a:r>
          </a:p>
        </p:txBody>
      </p:sp>
      <p:sp>
        <p:nvSpPr>
          <p:cNvPr id="12" name="Rechteck 11">
            <a:extLst>
              <a:ext uri="{FF2B5EF4-FFF2-40B4-BE49-F238E27FC236}">
                <a16:creationId xmlns:a16="http://schemas.microsoft.com/office/drawing/2014/main" id="{0B2DE528-1722-4F47-8231-C7BEAC9FCB1A}"/>
              </a:ext>
            </a:extLst>
          </p:cNvPr>
          <p:cNvSpPr>
            <a:spLocks noGrp="1"/>
          </p:cNvSpPr>
          <p:nvPr/>
        </p:nvSpPr>
        <p:spPr>
          <a:xfrm>
            <a:off x="3737610" y="266700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The follow-up course took place in Sofia, Bulgaria.</a:t>
            </a:r>
          </a:p>
        </p:txBody>
      </p:sp>
      <p:sp>
        <p:nvSpPr>
          <p:cNvPr id="13" name="Oval 12">
            <a:extLst>
              <a:ext uri="{FF2B5EF4-FFF2-40B4-BE49-F238E27FC236}">
                <a16:creationId xmlns:a16="http://schemas.microsoft.com/office/drawing/2014/main" id="{E0728334-7C79-4CF1-AC98-7881EA8E8C6C}"/>
              </a:ext>
            </a:extLst>
          </p:cNvPr>
          <p:cNvSpPr>
            <a:spLocks noGrp="1"/>
          </p:cNvSpPr>
          <p:nvPr/>
        </p:nvSpPr>
        <p:spPr>
          <a:xfrm>
            <a:off x="1794510" y="3276600"/>
            <a:ext cx="171450" cy="171450"/>
          </a:xfrm>
          <a:prstGeom prst="ellipse">
            <a:avLst/>
          </a:prstGeom>
          <a:solidFill>
            <a:srgbClr val="245D88"/>
          </a:solidFill>
          <a:ln w="0">
            <a:solidFill/>
          </a:ln>
        </p:spPr>
        <p:txBody>
          <a:bodyPr/>
          <a:lstStyle/>
          <a:p>
            <a:endParaRPr lang="de-DE"/>
          </a:p>
        </p:txBody>
      </p:sp>
      <p:sp>
        <p:nvSpPr>
          <p:cNvPr id="14" name="Rechteck 13">
            <a:extLst>
              <a:ext uri="{FF2B5EF4-FFF2-40B4-BE49-F238E27FC236}">
                <a16:creationId xmlns:a16="http://schemas.microsoft.com/office/drawing/2014/main" id="{9A2CACA1-4FB0-4231-B46A-006271FE9982}"/>
              </a:ext>
            </a:extLst>
          </p:cNvPr>
          <p:cNvSpPr>
            <a:spLocks noGrp="1"/>
          </p:cNvSpPr>
          <p:nvPr/>
        </p:nvSpPr>
        <p:spPr>
          <a:xfrm>
            <a:off x="2194560" y="320992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Sep 2026</a:t>
            </a:r>
          </a:p>
        </p:txBody>
      </p:sp>
      <p:sp>
        <p:nvSpPr>
          <p:cNvPr id="15" name="Rechteck 14">
            <a:extLst>
              <a:ext uri="{FF2B5EF4-FFF2-40B4-BE49-F238E27FC236}">
                <a16:creationId xmlns:a16="http://schemas.microsoft.com/office/drawing/2014/main" id="{FF409533-EEFE-4D96-8D79-FA1C2FA7C970}"/>
              </a:ext>
            </a:extLst>
          </p:cNvPr>
          <p:cNvSpPr>
            <a:spLocks noGrp="1"/>
          </p:cNvSpPr>
          <p:nvPr/>
        </p:nvSpPr>
        <p:spPr>
          <a:xfrm>
            <a:off x="3737610" y="319087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First R&amp;J Evaluator course</a:t>
            </a:r>
          </a:p>
        </p:txBody>
      </p:sp>
      <p:sp>
        <p:nvSpPr>
          <p:cNvPr id="16" name="Rechteck 15">
            <a:extLst>
              <a:ext uri="{FF2B5EF4-FFF2-40B4-BE49-F238E27FC236}">
                <a16:creationId xmlns:a16="http://schemas.microsoft.com/office/drawing/2014/main" id="{6AE743A1-DD0F-48CC-BB1A-9D46D198DA43}"/>
              </a:ext>
            </a:extLst>
          </p:cNvPr>
          <p:cNvSpPr>
            <a:spLocks noGrp="1"/>
          </p:cNvSpPr>
          <p:nvPr/>
        </p:nvSpPr>
        <p:spPr>
          <a:xfrm>
            <a:off x="3737610" y="357187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Delivered online and in Budva, Montenegro.</a:t>
            </a:r>
          </a:p>
        </p:txBody>
      </p:sp>
      <p:sp>
        <p:nvSpPr>
          <p:cNvPr id="17" name="Oval 16">
            <a:extLst>
              <a:ext uri="{FF2B5EF4-FFF2-40B4-BE49-F238E27FC236}">
                <a16:creationId xmlns:a16="http://schemas.microsoft.com/office/drawing/2014/main" id="{66E87D3E-D0D1-490C-A8F1-C6C5F2823869}"/>
              </a:ext>
            </a:extLst>
          </p:cNvPr>
          <p:cNvSpPr>
            <a:spLocks noGrp="1"/>
          </p:cNvSpPr>
          <p:nvPr/>
        </p:nvSpPr>
        <p:spPr>
          <a:xfrm>
            <a:off x="1794510" y="4181475"/>
            <a:ext cx="171450" cy="171450"/>
          </a:xfrm>
          <a:prstGeom prst="ellipse">
            <a:avLst/>
          </a:prstGeom>
          <a:solidFill>
            <a:srgbClr val="245D88"/>
          </a:solidFill>
          <a:ln w="0">
            <a:solidFill/>
          </a:ln>
        </p:spPr>
        <p:txBody>
          <a:bodyPr/>
          <a:lstStyle/>
          <a:p>
            <a:endParaRPr lang="de-DE"/>
          </a:p>
        </p:txBody>
      </p:sp>
      <p:sp>
        <p:nvSpPr>
          <p:cNvPr id="18" name="Rechteck 17">
            <a:extLst>
              <a:ext uri="{FF2B5EF4-FFF2-40B4-BE49-F238E27FC236}">
                <a16:creationId xmlns:a16="http://schemas.microsoft.com/office/drawing/2014/main" id="{217F4878-2E19-425E-A5FC-B7EB49833775}"/>
              </a:ext>
            </a:extLst>
          </p:cNvPr>
          <p:cNvSpPr>
            <a:spLocks noGrp="1"/>
          </p:cNvSpPr>
          <p:nvPr/>
        </p:nvSpPr>
        <p:spPr>
          <a:xfrm>
            <a:off x="2194560" y="4114800"/>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a:solidFill/>
                <a:latin typeface="Aptos"/>
              </a:rPr>
              <a:t>Apr 2026</a:t>
            </a:r>
          </a:p>
        </p:txBody>
      </p:sp>
      <p:sp>
        <p:nvSpPr>
          <p:cNvPr id="19" name="Rechteck 18">
            <a:extLst>
              <a:ext uri="{FF2B5EF4-FFF2-40B4-BE49-F238E27FC236}">
                <a16:creationId xmlns:a16="http://schemas.microsoft.com/office/drawing/2014/main" id="{59413529-A690-431A-86C5-2F25B6D47244}"/>
              </a:ext>
            </a:extLst>
          </p:cNvPr>
          <p:cNvSpPr>
            <a:spLocks noGrp="1"/>
          </p:cNvSpPr>
          <p:nvPr/>
        </p:nvSpPr>
        <p:spPr>
          <a:xfrm>
            <a:off x="3737610" y="4095750"/>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a:solidFill/>
                <a:latin typeface="Aptos"/>
              </a:rPr>
              <a:t>First Coaches Course</a:t>
            </a:r>
          </a:p>
        </p:txBody>
      </p:sp>
      <p:sp>
        <p:nvSpPr>
          <p:cNvPr id="20" name="Rechteck 19">
            <a:extLst>
              <a:ext uri="{FF2B5EF4-FFF2-40B4-BE49-F238E27FC236}">
                <a16:creationId xmlns:a16="http://schemas.microsoft.com/office/drawing/2014/main" id="{6A1E58B1-B20D-4E94-9B22-B9A46986830B}"/>
              </a:ext>
            </a:extLst>
          </p:cNvPr>
          <p:cNvSpPr>
            <a:spLocks noGrp="1"/>
          </p:cNvSpPr>
          <p:nvPr/>
        </p:nvSpPr>
        <p:spPr>
          <a:xfrm>
            <a:off x="3737610" y="4476750"/>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a:solidFill/>
                <a:latin typeface="Aptos"/>
              </a:rPr>
              <a:t>Finland.</a:t>
            </a:r>
          </a:p>
        </p:txBody>
      </p:sp>
      <p:sp>
        <p:nvSpPr>
          <p:cNvPr id="21" name="Oval 20">
            <a:extLst>
              <a:ext uri="{FF2B5EF4-FFF2-40B4-BE49-F238E27FC236}">
                <a16:creationId xmlns:a16="http://schemas.microsoft.com/office/drawing/2014/main" id="{B6BCF4B3-ECDC-498A-A492-AD0C5D2A3529}"/>
              </a:ext>
            </a:extLst>
          </p:cNvPr>
          <p:cNvSpPr>
            <a:spLocks noGrp="1"/>
          </p:cNvSpPr>
          <p:nvPr/>
        </p:nvSpPr>
        <p:spPr>
          <a:xfrm>
            <a:off x="1794510" y="5086350"/>
            <a:ext cx="171450" cy="171450"/>
          </a:xfrm>
          <a:prstGeom prst="ellipse">
            <a:avLst/>
          </a:prstGeom>
          <a:solidFill>
            <a:srgbClr val="245D88"/>
          </a:solidFill>
          <a:ln w="0">
            <a:solidFill/>
          </a:ln>
        </p:spPr>
        <p:txBody>
          <a:bodyPr/>
          <a:lstStyle/>
          <a:p>
            <a:endParaRPr lang="de-DE"/>
          </a:p>
        </p:txBody>
      </p:sp>
      <p:sp>
        <p:nvSpPr>
          <p:cNvPr id="22" name="Rechteck 21">
            <a:extLst>
              <a:ext uri="{FF2B5EF4-FFF2-40B4-BE49-F238E27FC236}">
                <a16:creationId xmlns:a16="http://schemas.microsoft.com/office/drawing/2014/main" id="{5C925A21-1F5C-49B0-BA81-D6C416CED727}"/>
              </a:ext>
            </a:extLst>
          </p:cNvPr>
          <p:cNvSpPr>
            <a:spLocks noGrp="1"/>
          </p:cNvSpPr>
          <p:nvPr/>
        </p:nvSpPr>
        <p:spPr>
          <a:xfrm>
            <a:off x="2194560" y="5019675"/>
            <a:ext cx="1381125" cy="323850"/>
          </a:xfrm>
          <a:prstGeom prst="rect">
            <a:avLst/>
          </a:prstGeom>
          <a:solidFill>
            <a:srgbClr val="F2F5F8"/>
          </a:solidFill>
          <a:ln w="0">
            <a:noFill/>
          </a:ln>
        </p:spPr>
        <p:txBody>
          <a:bodyPr>
            <a:noAutofit/>
          </a:bodyPr>
          <a:lstStyle/>
          <a:p>
            <a:pPr algn="ctr">
              <a:defRPr sz="1400" b="1">
                <a:solidFill>
                  <a:srgbClr val="1D6091"/>
                </a:solidFill>
                <a:latin typeface="Bitstream Charter"/>
                <a:ea typeface="Bitstream Charter"/>
                <a:cs typeface="Bitstream Charter"/>
              </a:defRPr>
            </a:pPr>
            <a:r>
              <a:rPr sz="1650" b="1">
                <a:solidFill>
                  <a:srgbClr val="245D88"/>
                </a:solidFill>
                <a:latin typeface="Aptos"/>
                <a:ea typeface="Bitstream Charter"/>
                <a:cs typeface="Bitstream Charter"/>
              </a:rPr>
              <a:t>Dec 2026</a:t>
            </a:r>
          </a:p>
        </p:txBody>
      </p:sp>
      <p:sp>
        <p:nvSpPr>
          <p:cNvPr id="23" name="Rechteck 22">
            <a:extLst>
              <a:ext uri="{FF2B5EF4-FFF2-40B4-BE49-F238E27FC236}">
                <a16:creationId xmlns:a16="http://schemas.microsoft.com/office/drawing/2014/main" id="{9DB82CB5-35F7-4C52-B8F0-FEA1B1A82EC4}"/>
              </a:ext>
            </a:extLst>
          </p:cNvPr>
          <p:cNvSpPr>
            <a:spLocks noGrp="1"/>
          </p:cNvSpPr>
          <p:nvPr/>
        </p:nvSpPr>
        <p:spPr>
          <a:xfrm>
            <a:off x="3737610" y="5000625"/>
            <a:ext cx="8225790" cy="361950"/>
          </a:xfrm>
          <a:prstGeom prst="rect">
            <a:avLst/>
          </a:prstGeom>
          <a:noFill/>
          <a:ln w="0">
            <a:noFill/>
          </a:ln>
        </p:spPr>
        <p:txBody>
          <a:bodyPr>
            <a:noAutofit/>
          </a:bodyPr>
          <a:lstStyle/>
          <a:p>
            <a:pPr>
              <a:defRPr sz="1750" b="1">
                <a:solidFill>
                  <a:srgbClr val="192F48"/>
                </a:solidFill>
                <a:latin typeface="Bitstream Charter"/>
                <a:ea typeface="Bitstream Charter"/>
                <a:cs typeface="Bitstream Charter"/>
              </a:defRPr>
            </a:pPr>
            <a:r>
              <a:rPr sz="1875" b="1">
                <a:solidFill>
                  <a:srgbClr val="1C2C3F"/>
                </a:solidFill>
                <a:latin typeface="Aptos"/>
                <a:ea typeface="Bitstream Charter"/>
                <a:cs typeface="Bitstream Charter"/>
              </a:rPr>
              <a:t>First in-person R&amp;J course planned</a:t>
            </a:r>
          </a:p>
        </p:txBody>
      </p:sp>
      <p:sp>
        <p:nvSpPr>
          <p:cNvPr id="24" name="Rechteck 23">
            <a:extLst>
              <a:ext uri="{FF2B5EF4-FFF2-40B4-BE49-F238E27FC236}">
                <a16:creationId xmlns:a16="http://schemas.microsoft.com/office/drawing/2014/main" id="{6DA11EBC-38EE-4D66-93ED-A26FC57B4359}"/>
              </a:ext>
            </a:extLst>
          </p:cNvPr>
          <p:cNvSpPr>
            <a:spLocks noGrp="1"/>
          </p:cNvSpPr>
          <p:nvPr/>
        </p:nvSpPr>
        <p:spPr>
          <a:xfrm>
            <a:off x="3737610" y="5381625"/>
            <a:ext cx="8225790" cy="600075"/>
          </a:xfrm>
          <a:prstGeom prst="rect">
            <a:avLst/>
          </a:prstGeom>
          <a:noFill/>
          <a:ln w="0">
            <a:noFill/>
          </a:ln>
        </p:spPr>
        <p:txBody>
          <a:bodyPr>
            <a:noAutofit/>
          </a:bodyPr>
          <a:lstStyle/>
          <a:p>
            <a:pPr>
              <a:defRPr sz="1300" b="0">
                <a:solidFill>
                  <a:srgbClr val="5D6976"/>
                </a:solidFill>
                <a:latin typeface="Bitstream Charter"/>
                <a:ea typeface="Bitstream Charter"/>
                <a:cs typeface="Bitstream Charter"/>
              </a:defRPr>
            </a:pPr>
            <a:r>
              <a:rPr sz="1425" b="0">
                <a:solidFill>
                  <a:srgbClr val="5C6771"/>
                </a:solidFill>
                <a:latin typeface="Aptos"/>
                <a:ea typeface="Bitstream Charter"/>
                <a:cs typeface="Bitstream Charter"/>
              </a:rPr>
              <a:t>Leipheim, Germany. This course is scheduled for December 2026.</a:t>
            </a:r>
          </a:p>
        </p:txBody>
      </p:sp>
      <p:sp>
        <p:nvSpPr>
          <p:cNvPr id="26" name="TextBox 25"/>
          <p:cNvSpPr txBox="1"/>
          <p:nvPr/>
        </p:nvSpPr>
        <p:spPr>
          <a:xfrm>
            <a:off x="3730752" y="5989320"/>
            <a:ext cx="6217920" cy="219456"/>
          </a:xfrm>
          <a:prstGeom prst="rect">
            <a:avLst/>
          </a:prstGeom>
          <a:noFill/>
          <a:ln>
            <a:noFill/>
          </a:ln>
        </p:spPr>
        <p:txBody>
          <a:bodyPr wrap="none">
            <a:spAutoFit/>
          </a:bodyPr>
          <a:lstStyle/>
          <a:p>
            <a:pPr algn="l">
              <a:defRPr sz="950" b="1">
                <a:solidFill>
                  <a:srgbClr val="1D6091"/>
                </a:solidFill>
              </a:defRPr>
            </a:pPr>
            <a:r>
              <a:rPr>
                <a:solidFill/>
                <a:latin typeface="Aptos"/>
              </a:rPr>
              <a:t>Second Coaches Course planned: Croatia during U23</a:t>
            </a:r>
          </a:p>
        </p:txBody>
      </p:sp>
      <p:sp>
        <p:nvSpPr>
          <p:cNvPr id="27" name="TextBox 26"/>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11" name="Rechteck 10">
            <a:extLst>
              <a:ext uri="{FF2B5EF4-FFF2-40B4-BE49-F238E27FC236}">
                <a16:creationId xmlns:a16="http://schemas.microsoft.com/office/drawing/2014/main" id="{F1F3E0F3-CC4C-4613-A8D2-913225FA4065}"/>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Innovation in competition</a:t>
            </a:r>
          </a:p>
        </p:txBody>
      </p:sp>
      <p:sp>
        <p:nvSpPr>
          <p:cNvPr id="3" name="Rechteck 2">
            <a:extLst>
              <a:ext uri="{FF2B5EF4-FFF2-40B4-BE49-F238E27FC236}">
                <a16:creationId xmlns:a16="http://schemas.microsoft.com/office/drawing/2014/main" id="{BB13C9BA-33D1-48B3-9223-EFC46FD4F42F}"/>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757D43B3-4E26-4723-A9DD-4BCB97F2C9EE}"/>
              </a:ext>
            </a:extLst>
          </p:cNvPr>
          <p:cNvSpPr>
            <a:spLocks noGrp="1"/>
          </p:cNvSpPr>
          <p:nvPr/>
        </p:nvSpPr>
        <p:spPr>
          <a:xfrm>
            <a:off x="1765935" y="1619250"/>
            <a:ext cx="10096500" cy="514350"/>
          </a:xfrm>
          <a:prstGeom prst="rect">
            <a:avLst/>
          </a:prstGeom>
          <a:noFill/>
          <a:ln w="0">
            <a:noFill/>
          </a:ln>
        </p:spPr>
        <p:txBody>
          <a:bodyPr>
            <a:noAutofit/>
          </a:bodyPr>
          <a:lstStyle/>
          <a:p>
            <a:pPr>
              <a:defRPr sz="2000" b="1">
                <a:solidFill>
                  <a:srgbClr val="192F48"/>
                </a:solidFill>
                <a:latin typeface="Bitstream Charter"/>
                <a:ea typeface="Bitstream Charter"/>
                <a:cs typeface="Bitstream Charter"/>
              </a:defRPr>
            </a:pPr>
            <a:r>
              <a:rPr sz="2700" b="1">
                <a:solidFill>
                  <a:srgbClr val="1C2C3F"/>
                </a:solidFill>
                <a:latin typeface="Aptos"/>
                <a:ea typeface="Bitstream Charter"/>
                <a:cs typeface="Bitstream Charter"/>
              </a:rPr>
              <a:t>Papp Cup</a:t>
            </a:r>
          </a:p>
        </p:txBody>
      </p:sp>
      <p:sp>
        <p:nvSpPr>
          <p:cNvPr id="5" name="Rechteck 4">
            <a:extLst>
              <a:ext uri="{FF2B5EF4-FFF2-40B4-BE49-F238E27FC236}">
                <a16:creationId xmlns:a16="http://schemas.microsoft.com/office/drawing/2014/main" id="{650DFD2D-EB0C-4918-9472-CE9BDBD16C44}"/>
              </a:ext>
            </a:extLst>
          </p:cNvPr>
          <p:cNvSpPr>
            <a:spLocks noGrp="1"/>
          </p:cNvSpPr>
          <p:nvPr/>
        </p:nvSpPr>
        <p:spPr>
          <a:xfrm>
            <a:off x="1765935" y="2114550"/>
            <a:ext cx="9525000" cy="333375"/>
          </a:xfrm>
          <a:prstGeom prst="rect">
            <a:avLst/>
          </a:prstGeom>
          <a:noFill/>
          <a:ln w="0">
            <a:noFill/>
          </a:ln>
        </p:spPr>
        <p:txBody>
          <a:bodyPr>
            <a:noAutofit/>
          </a:bodyPr>
          <a:lstStyle/>
          <a:p>
            <a:pPr>
              <a:defRPr sz="1350" b="1">
                <a:solidFill>
                  <a:srgbClr val="1D6091"/>
                </a:solidFill>
                <a:latin typeface="Bitstream Charter"/>
                <a:ea typeface="Bitstream Charter"/>
                <a:cs typeface="Bitstream Charter"/>
              </a:defRPr>
            </a:pPr>
            <a:r>
              <a:rPr sz="1725" b="1">
                <a:solidFill>
                  <a:srgbClr val="245D88"/>
                </a:solidFill>
                <a:latin typeface="Aptos"/>
                <a:ea typeface="Bitstream Charter"/>
                <a:cs typeface="Bitstream Charter"/>
              </a:rPr>
              <a:t>14 November 2026, Budapest, Hungary</a:t>
            </a:r>
          </a:p>
        </p:txBody>
      </p:sp>
      <p:sp>
        <p:nvSpPr>
          <p:cNvPr id="6" name="Rechteck 5">
            <a:extLst>
              <a:ext uri="{FF2B5EF4-FFF2-40B4-BE49-F238E27FC236}">
                <a16:creationId xmlns:a16="http://schemas.microsoft.com/office/drawing/2014/main" id="{C1412AAD-03C2-4010-A3B7-25D5C731E04A}"/>
              </a:ext>
            </a:extLst>
          </p:cNvPr>
          <p:cNvSpPr>
            <a:spLocks noGrp="1"/>
          </p:cNvSpPr>
          <p:nvPr/>
        </p:nvSpPr>
        <p:spPr>
          <a:xfrm>
            <a:off x="1765935" y="2619375"/>
            <a:ext cx="10197465" cy="1000125"/>
          </a:xfrm>
          <a:prstGeom prst="rect">
            <a:avLst/>
          </a:prstGeom>
          <a:noFill/>
          <a:ln w="0">
            <a:noFill/>
          </a:ln>
        </p:spPr>
        <p:txBody>
          <a:bodyPr>
            <a:noAutofit/>
          </a:bodyPr>
          <a:lstStyle/>
          <a:p>
            <a:pPr>
              <a:defRPr sz="1400" b="0">
                <a:solidFill>
                  <a:srgbClr val="5D6976"/>
                </a:solidFill>
                <a:latin typeface="Bitstream Charter"/>
                <a:ea typeface="Bitstream Charter"/>
                <a:cs typeface="Bitstream Charter"/>
              </a:defRPr>
            </a:pPr>
            <a:r>
              <a:rPr sz="1725" b="0">
                <a:solidFill>
                  <a:srgbClr val="5C6771"/>
                </a:solidFill>
                <a:latin typeface="Aptos"/>
                <a:ea typeface="Bitstream Charter"/>
                <a:cs typeface="Bitstream Charter"/>
              </a:rPr>
              <a:t>A planned team duel between Europe and Pan America, organised with the Pan American Boxing Confederation and the Hungarian Boxing Association.</a:t>
            </a:r>
          </a:p>
        </p:txBody>
      </p:sp>
      <p:sp>
        <p:nvSpPr>
          <p:cNvPr id="7" name="Rechteck 6">
            <a:extLst>
              <a:ext uri="{FF2B5EF4-FFF2-40B4-BE49-F238E27FC236}">
                <a16:creationId xmlns:a16="http://schemas.microsoft.com/office/drawing/2014/main" id="{9D11D213-F792-443C-B82F-956E8319166F}"/>
              </a:ext>
            </a:extLst>
          </p:cNvPr>
          <p:cNvSpPr>
            <a:spLocks noGrp="1"/>
          </p:cNvSpPr>
          <p:nvPr/>
        </p:nvSpPr>
        <p:spPr>
          <a:xfrm>
            <a:off x="1765935" y="3981450"/>
            <a:ext cx="10197465" cy="28575"/>
          </a:xfrm>
          <a:prstGeom prst="rect">
            <a:avLst/>
          </a:prstGeom>
          <a:solidFill>
            <a:srgbClr val="E8EFF9"/>
          </a:solidFill>
          <a:ln w="0">
            <a:solidFill/>
          </a:ln>
        </p:spPr>
        <p:txBody>
          <a:bodyPr/>
          <a:lstStyle/>
          <a:p>
            <a:endParaRPr lang="de-DE"/>
          </a:p>
        </p:txBody>
      </p:sp>
      <p:sp>
        <p:nvSpPr>
          <p:cNvPr id="8" name="Rechteck 7">
            <a:extLst>
              <a:ext uri="{FF2B5EF4-FFF2-40B4-BE49-F238E27FC236}">
                <a16:creationId xmlns:a16="http://schemas.microsoft.com/office/drawing/2014/main" id="{7A26E1E6-A227-4F50-87A3-D4831C65275B}"/>
              </a:ext>
            </a:extLst>
          </p:cNvPr>
          <p:cNvSpPr>
            <a:spLocks noGrp="1"/>
          </p:cNvSpPr>
          <p:nvPr/>
        </p:nvSpPr>
        <p:spPr>
          <a:xfrm>
            <a:off x="1765935" y="4400550"/>
            <a:ext cx="10096500" cy="514350"/>
          </a:xfrm>
          <a:prstGeom prst="rect">
            <a:avLst/>
          </a:prstGeom>
          <a:noFill/>
          <a:ln w="0">
            <a:noFill/>
          </a:ln>
        </p:spPr>
        <p:txBody>
          <a:bodyPr>
            <a:noAutofit/>
          </a:bodyPr>
          <a:lstStyle/>
          <a:p>
            <a:pPr>
              <a:defRPr sz="2000" b="1">
                <a:solidFill>
                  <a:srgbClr val="192F48"/>
                </a:solidFill>
                <a:latin typeface="Bitstream Charter"/>
                <a:ea typeface="Bitstream Charter"/>
                <a:cs typeface="Bitstream Charter"/>
              </a:defRPr>
            </a:pPr>
            <a:r>
              <a:rPr sz="2700" b="1">
                <a:solidFill>
                  <a:srgbClr val="1C2C3F"/>
                </a:solidFill>
                <a:latin typeface="Aptos"/>
                <a:ea typeface="Bitstream Charter"/>
                <a:cs typeface="Bitstream Charter"/>
              </a:rPr>
              <a:t>Mixed Team Test Event</a:t>
            </a:r>
          </a:p>
        </p:txBody>
      </p:sp>
      <p:sp>
        <p:nvSpPr>
          <p:cNvPr id="9" name="Rechteck 8">
            <a:extLst>
              <a:ext uri="{FF2B5EF4-FFF2-40B4-BE49-F238E27FC236}">
                <a16:creationId xmlns:a16="http://schemas.microsoft.com/office/drawing/2014/main" id="{49942ABB-B934-4642-B99E-A99F9804863A}"/>
              </a:ext>
            </a:extLst>
          </p:cNvPr>
          <p:cNvSpPr>
            <a:spLocks noGrp="1"/>
          </p:cNvSpPr>
          <p:nvPr/>
        </p:nvSpPr>
        <p:spPr>
          <a:xfrm>
            <a:off x="1765935" y="4895850"/>
            <a:ext cx="9525000" cy="333375"/>
          </a:xfrm>
          <a:prstGeom prst="rect">
            <a:avLst/>
          </a:prstGeom>
          <a:noFill/>
          <a:ln w="0">
            <a:noFill/>
          </a:ln>
        </p:spPr>
        <p:txBody>
          <a:bodyPr>
            <a:noAutofit/>
          </a:bodyPr>
          <a:lstStyle/>
          <a:p>
            <a:pPr>
              <a:defRPr sz="1350" b="1">
                <a:solidFill>
                  <a:srgbClr val="1D6091"/>
                </a:solidFill>
                <a:latin typeface="Bitstream Charter"/>
                <a:ea typeface="Bitstream Charter"/>
                <a:cs typeface="Bitstream Charter"/>
              </a:defRPr>
            </a:pPr>
            <a:r>
              <a:rPr sz="1725" b="1">
                <a:solidFill>
                  <a:srgbClr val="245D88"/>
                </a:solidFill>
                <a:latin typeface="Aptos"/>
                <a:ea typeface="Bitstream Charter"/>
                <a:cs typeface="Bitstream Charter"/>
              </a:rPr>
              <a:t>November 2026, Poreč, Croatia</a:t>
            </a:r>
          </a:p>
        </p:txBody>
      </p:sp>
      <p:sp>
        <p:nvSpPr>
          <p:cNvPr id="10" name="Rechteck 9">
            <a:extLst>
              <a:ext uri="{FF2B5EF4-FFF2-40B4-BE49-F238E27FC236}">
                <a16:creationId xmlns:a16="http://schemas.microsoft.com/office/drawing/2014/main" id="{CFB8B674-7A84-46B5-B32F-5E6AB435A845}"/>
              </a:ext>
            </a:extLst>
          </p:cNvPr>
          <p:cNvSpPr>
            <a:spLocks noGrp="1"/>
          </p:cNvSpPr>
          <p:nvPr/>
        </p:nvSpPr>
        <p:spPr>
          <a:xfrm>
            <a:off x="1765935" y="5400675"/>
            <a:ext cx="10197465" cy="704850"/>
          </a:xfrm>
          <a:prstGeom prst="rect">
            <a:avLst/>
          </a:prstGeom>
          <a:noFill/>
          <a:ln w="0">
            <a:noFill/>
          </a:ln>
        </p:spPr>
        <p:txBody>
          <a:bodyPr>
            <a:noAutofit/>
          </a:bodyPr>
          <a:lstStyle/>
          <a:p>
            <a:pPr>
              <a:defRPr sz="1400" b="0">
                <a:solidFill>
                  <a:srgbClr val="5D6976"/>
                </a:solidFill>
                <a:latin typeface="Bitstream Charter"/>
                <a:ea typeface="Bitstream Charter"/>
                <a:cs typeface="Bitstream Charter"/>
              </a:defRPr>
            </a:pPr>
            <a:r>
              <a:rPr sz="1725" b="0">
                <a:solidFill>
                  <a:srgbClr val="5C6771"/>
                </a:solidFill>
                <a:latin typeface="Aptos"/>
                <a:ea typeface="Bitstream Charter"/>
                <a:cs typeface="Bitstream Charter"/>
              </a:rPr>
              <a:t>A planned test event alongside the U23 European Championships. Participation is voluntary.</a:t>
            </a:r>
          </a:p>
        </p:txBody>
      </p:sp>
      <p:sp>
        <p:nvSpPr>
          <p:cNvPr id="12" name="TextBox 11"/>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image.jpeg"/>
          <p:cNvPicPr>
            <a:picLocks noChangeAspect="1"/>
          </p:cNvPicPr>
          <p:nvPr/>
        </p:nvPicPr>
        <p:blipFill>
          <a:blip r:embed="rId3"/>
          <a:stretch>
            <a:fillRect/>
          </a:stretch>
        </p:blipFill>
        <p:spPr>
          <a:xfrm>
            <a:off x="0" y="0"/>
            <a:ext cx="12192000" cy="6858000"/>
          </a:xfrm>
          <a:prstGeom prst="rect">
            <a:avLst/>
          </a:prstGeom>
          <a:ln>
            <a:solidFill/>
          </a:ln>
        </p:spPr>
      </p:pic>
      <p:sp>
        <p:nvSpPr>
          <p:cNvPr id="14" name="Rechteck 13">
            <a:extLst>
              <a:ext uri="{FF2B5EF4-FFF2-40B4-BE49-F238E27FC236}">
                <a16:creationId xmlns:a16="http://schemas.microsoft.com/office/drawing/2014/main" id="{36323A3B-8660-40E0-AC4D-CB0AAB911A1C}"/>
              </a:ext>
            </a:extLst>
          </p:cNvPr>
          <p:cNvSpPr>
            <a:spLocks noGrp="1"/>
          </p:cNvSpPr>
          <p:nvPr/>
        </p:nvSpPr>
        <p:spPr>
          <a:xfrm>
            <a:off x="1718310" y="438150"/>
            <a:ext cx="7955279" cy="495300"/>
          </a:xfrm>
          <a:prstGeom prst="rect">
            <a:avLst/>
          </a:prstGeom>
          <a:noFill/>
          <a:ln w="0">
            <a:noFill/>
          </a:ln>
        </p:spPr>
        <p:txBody>
          <a:bodyPr>
            <a:noAutofit/>
          </a:bodyPr>
          <a:lstStyle/>
          <a:p>
            <a:pPr>
              <a:defRPr sz="2500" b="1">
                <a:solidFill>
                  <a:srgbClr val="192F48"/>
                </a:solidFill>
                <a:latin typeface="Bitstream Charter"/>
                <a:ea typeface="Bitstream Charter"/>
                <a:cs typeface="Bitstream Charter"/>
              </a:defRPr>
            </a:pPr>
            <a:r>
              <a:rPr sz="2550" b="1">
                <a:solidFill>
                  <a:srgbClr val="1C2C3F"/>
                </a:solidFill>
                <a:latin typeface="Aptos"/>
                <a:ea typeface="Bitstream Charter"/>
                <a:cs typeface="Bitstream Charter"/>
              </a:rPr>
              <a:t>Position in the Olympic boxing structure</a:t>
            </a:r>
          </a:p>
        </p:txBody>
      </p:sp>
      <p:sp>
        <p:nvSpPr>
          <p:cNvPr id="3" name="Rechteck 2">
            <a:extLst>
              <a:ext uri="{FF2B5EF4-FFF2-40B4-BE49-F238E27FC236}">
                <a16:creationId xmlns:a16="http://schemas.microsoft.com/office/drawing/2014/main" id="{2A4C9EE7-59A0-422D-94A5-BA29F4844458}"/>
              </a:ext>
            </a:extLst>
          </p:cNvPr>
          <p:cNvSpPr>
            <a:spLocks noGrp="1"/>
          </p:cNvSpPr>
          <p:nvPr/>
        </p:nvSpPr>
        <p:spPr>
          <a:xfrm>
            <a:off x="1737360" y="6334125"/>
            <a:ext cx="8858250" cy="238125"/>
          </a:xfrm>
          <a:prstGeom prst="rect">
            <a:avLst/>
          </a:prstGeom>
          <a:noFill/>
          <a:ln w="0">
            <a:noFill/>
          </a:ln>
        </p:spPr>
        <p:txBody>
          <a:bodyPr>
            <a:noAutofit/>
          </a:bodyPr>
          <a:lstStyle/>
          <a:p>
            <a:pPr>
              <a:defRPr sz="950" b="0">
                <a:solidFill>
                  <a:srgbClr val="5D6976"/>
                </a:solidFill>
                <a:latin typeface="Bitstream Charter"/>
                <a:ea typeface="Bitstream Charter"/>
                <a:cs typeface="Bitstream Charter"/>
              </a:defRPr>
            </a:pPr>
            <a:r>
              <a:rPr sz="1050" b="0">
                <a:solidFill>
                  <a:srgbClr val="5C6771"/>
                </a:solidFill>
                <a:latin typeface="Aptos"/>
                <a:ea typeface="Bitstream Charter"/>
                <a:cs typeface="Bitstream Charter"/>
              </a:rPr>
              <a:t>European Boxing | Milestones</a:t>
            </a:r>
          </a:p>
        </p:txBody>
      </p:sp>
      <p:sp>
        <p:nvSpPr>
          <p:cNvPr id="4" name="Rechteck 3">
            <a:extLst>
              <a:ext uri="{FF2B5EF4-FFF2-40B4-BE49-F238E27FC236}">
                <a16:creationId xmlns:a16="http://schemas.microsoft.com/office/drawing/2014/main" id="{1BD7FD35-26C2-403E-990C-6E8A97C1CE68}"/>
              </a:ext>
            </a:extLst>
          </p:cNvPr>
          <p:cNvSpPr>
            <a:spLocks noGrp="1"/>
          </p:cNvSpPr>
          <p:nvPr/>
        </p:nvSpPr>
        <p:spPr>
          <a:xfrm>
            <a:off x="1765935" y="1514475"/>
            <a:ext cx="9906000" cy="695325"/>
          </a:xfrm>
          <a:prstGeom prst="rect">
            <a:avLst/>
          </a:prstGeom>
          <a:noFill/>
          <a:ln w="0">
            <a:noFill/>
          </a:ln>
        </p:spPr>
        <p:txBody>
          <a:bodyPr>
            <a:noAutofit/>
          </a:bodyPr>
          <a:lstStyle/>
          <a:p>
            <a:pPr>
              <a:defRPr sz="1900" b="1">
                <a:solidFill>
                  <a:srgbClr val="192F48"/>
                </a:solidFill>
                <a:latin typeface="Bitstream Charter"/>
                <a:ea typeface="Bitstream Charter"/>
                <a:cs typeface="Bitstream Charter"/>
              </a:defRPr>
            </a:pPr>
            <a:r>
              <a:rPr sz="2175" b="1">
                <a:solidFill>
                  <a:srgbClr val="1C2C3F"/>
                </a:solidFill>
                <a:latin typeface="Aptos"/>
                <a:ea typeface="Bitstream Charter"/>
                <a:cs typeface="Bitstream Charter"/>
              </a:rPr>
              <a:t>European Boxing is World Boxing’s continental confederation for Europe.</a:t>
            </a:r>
          </a:p>
        </p:txBody>
      </p:sp>
      <p:sp>
        <p:nvSpPr>
          <p:cNvPr id="5" name="Rechteck 4">
            <a:extLst>
              <a:ext uri="{FF2B5EF4-FFF2-40B4-BE49-F238E27FC236}">
                <a16:creationId xmlns:a16="http://schemas.microsoft.com/office/drawing/2014/main" id="{F118B6FA-6ED2-4660-B839-B8C942B2890E}"/>
              </a:ext>
            </a:extLst>
          </p:cNvPr>
          <p:cNvSpPr>
            <a:spLocks noGrp="1"/>
          </p:cNvSpPr>
          <p:nvPr/>
        </p:nvSpPr>
        <p:spPr>
          <a:xfrm>
            <a:off x="1765935" y="2476500"/>
            <a:ext cx="10191750" cy="1076325"/>
          </a:xfrm>
          <a:prstGeom prst="rect">
            <a:avLst/>
          </a:prstGeom>
          <a:noFill/>
          <a:ln w="0">
            <a:noFill/>
          </a:ln>
        </p:spPr>
        <p:txBody>
          <a:bodyPr>
            <a:noAutofit/>
          </a:bodyPr>
          <a:lstStyle/>
          <a:p>
            <a:pPr>
              <a:defRPr sz="1400" b="0">
                <a:solidFill>
                  <a:srgbClr val="5D6976"/>
                </a:solidFill>
                <a:latin typeface="Bitstream Charter"/>
                <a:ea typeface="Bitstream Charter"/>
                <a:cs typeface="Bitstream Charter"/>
              </a:defRPr>
            </a:pPr>
            <a:r>
              <a:rPr sz="1725" b="0">
                <a:solidFill>
                  <a:srgbClr val="5C6771"/>
                </a:solidFill>
                <a:latin typeface="Aptos"/>
                <a:ea typeface="Bitstream Charter"/>
                <a:cs typeface="Bitstream Charter"/>
              </a:rPr>
              <a:t>World Boxing received provisional IOC recognition on 25 February 2025. European Boxing conducts its championships within World Boxing’s competition framework.</a:t>
            </a:r>
          </a:p>
        </p:txBody>
      </p:sp>
      <p:sp>
        <p:nvSpPr>
          <p:cNvPr id="6" name="Rechteck 5">
            <a:extLst>
              <a:ext uri="{FF2B5EF4-FFF2-40B4-BE49-F238E27FC236}">
                <a16:creationId xmlns:a16="http://schemas.microsoft.com/office/drawing/2014/main" id="{7996DF56-463F-4124-A744-A512DBDD9232}"/>
              </a:ext>
            </a:extLst>
          </p:cNvPr>
          <p:cNvSpPr>
            <a:spLocks noGrp="1"/>
          </p:cNvSpPr>
          <p:nvPr/>
        </p:nvSpPr>
        <p:spPr>
          <a:xfrm>
            <a:off x="1765935" y="4076700"/>
            <a:ext cx="10197465" cy="28575"/>
          </a:xfrm>
          <a:prstGeom prst="rect">
            <a:avLst/>
          </a:prstGeom>
          <a:solidFill>
            <a:srgbClr val="E8EFF9"/>
          </a:solidFill>
          <a:ln w="0">
            <a:solidFill/>
          </a:ln>
        </p:spPr>
        <p:txBody>
          <a:bodyPr/>
          <a:lstStyle/>
          <a:p>
            <a:endParaRPr lang="de-DE"/>
          </a:p>
        </p:txBody>
      </p:sp>
      <p:sp>
        <p:nvSpPr>
          <p:cNvPr id="7" name="Rechteck 6">
            <a:extLst>
              <a:ext uri="{FF2B5EF4-FFF2-40B4-BE49-F238E27FC236}">
                <a16:creationId xmlns:a16="http://schemas.microsoft.com/office/drawing/2014/main" id="{1CADD9CF-9530-467F-A0EA-137D5F31F309}"/>
              </a:ext>
            </a:extLst>
          </p:cNvPr>
          <p:cNvSpPr>
            <a:spLocks noGrp="1"/>
          </p:cNvSpPr>
          <p:nvPr/>
        </p:nvSpPr>
        <p:spPr>
          <a:xfrm>
            <a:off x="1765935" y="4362450"/>
            <a:ext cx="9334500" cy="419100"/>
          </a:xfrm>
          <a:prstGeom prst="rect">
            <a:avLst/>
          </a:prstGeom>
          <a:noFill/>
          <a:ln w="0">
            <a:noFill/>
          </a:ln>
        </p:spPr>
        <p:txBody>
          <a:bodyPr>
            <a:noAutofit/>
          </a:bodyPr>
          <a:lstStyle/>
          <a:p>
            <a:pPr>
              <a:defRPr sz="1700" b="1">
                <a:solidFill>
                  <a:srgbClr val="192F48"/>
                </a:solidFill>
                <a:latin typeface="Bitstream Charter"/>
                <a:ea typeface="Bitstream Charter"/>
                <a:cs typeface="Bitstream Charter"/>
              </a:defRPr>
            </a:pPr>
            <a:r>
              <a:rPr sz="2100" b="1">
                <a:solidFill>
                  <a:srgbClr val="1C2C3F"/>
                </a:solidFill>
                <a:latin typeface="Aptos"/>
                <a:ea typeface="Bitstream Charter"/>
                <a:cs typeface="Bitstream Charter"/>
              </a:rPr>
              <a:t>Next scheduled championships</a:t>
            </a:r>
          </a:p>
        </p:txBody>
      </p:sp>
      <p:sp>
        <p:nvSpPr>
          <p:cNvPr id="8" name="Rechteck 7">
            <a:extLst>
              <a:ext uri="{FF2B5EF4-FFF2-40B4-BE49-F238E27FC236}">
                <a16:creationId xmlns:a16="http://schemas.microsoft.com/office/drawing/2014/main" id="{7D1182CF-D7E3-49C5-A374-08CB29AF0061}"/>
              </a:ext>
            </a:extLst>
          </p:cNvPr>
          <p:cNvSpPr>
            <a:spLocks noGrp="1"/>
          </p:cNvSpPr>
          <p:nvPr/>
        </p:nvSpPr>
        <p:spPr>
          <a:xfrm>
            <a:off x="1765935" y="4905375"/>
            <a:ext cx="1952625" cy="323850"/>
          </a:xfrm>
          <a:prstGeom prst="rect">
            <a:avLst/>
          </a:prstGeom>
          <a:solidFill>
            <a:srgbClr val="F2F5F8"/>
          </a:solidFill>
          <a:ln w="0">
            <a:noFill/>
          </a:ln>
        </p:spPr>
        <p:txBody>
          <a:bodyPr>
            <a:noAutofit/>
          </a:bodyPr>
          <a:lstStyle/>
          <a:p>
            <a:pPr algn="ctr">
              <a:defRPr sz="1250" b="1">
                <a:solidFill>
                  <a:srgbClr val="1D6091"/>
                </a:solidFill>
                <a:latin typeface="Bitstream Charter"/>
                <a:ea typeface="Bitstream Charter"/>
                <a:cs typeface="Bitstream Charter"/>
              </a:defRPr>
            </a:pPr>
            <a:r>
              <a:rPr sz="1575" b="1">
                <a:solidFill>
                  <a:srgbClr val="245D88"/>
                </a:solidFill>
                <a:latin typeface="Aptos"/>
                <a:ea typeface="Bitstream Charter"/>
                <a:cs typeface="Bitstream Charter"/>
              </a:rPr>
              <a:t>1–12 Oct 2026</a:t>
            </a:r>
          </a:p>
        </p:txBody>
      </p:sp>
      <p:sp>
        <p:nvSpPr>
          <p:cNvPr id="9" name="Rechteck 8">
            <a:extLst>
              <a:ext uri="{FF2B5EF4-FFF2-40B4-BE49-F238E27FC236}">
                <a16:creationId xmlns:a16="http://schemas.microsoft.com/office/drawing/2014/main" id="{C0C08316-C8C3-48AE-86B8-8BCF6276D1F5}"/>
              </a:ext>
            </a:extLst>
          </p:cNvPr>
          <p:cNvSpPr>
            <a:spLocks noGrp="1"/>
          </p:cNvSpPr>
          <p:nvPr/>
        </p:nvSpPr>
        <p:spPr>
          <a:xfrm>
            <a:off x="3794760" y="4905375"/>
            <a:ext cx="8168640" cy="361950"/>
          </a:xfrm>
          <a:prstGeom prst="rect">
            <a:avLst/>
          </a:prstGeom>
          <a:noFill/>
          <a:ln w="0">
            <a:noFill/>
          </a:ln>
        </p:spPr>
        <p:txBody>
          <a:bodyPr>
            <a:noAutofit/>
          </a:bodyPr>
          <a:lstStyle/>
          <a:p>
            <a:pPr>
              <a:defRPr sz="1350" b="0">
                <a:solidFill>
                  <a:srgbClr val="5D6976"/>
                </a:solidFill>
                <a:latin typeface="Bitstream Charter"/>
                <a:ea typeface="Bitstream Charter"/>
                <a:cs typeface="Bitstream Charter"/>
              </a:defRPr>
            </a:pPr>
            <a:r>
              <a:rPr sz="1725" b="0">
                <a:solidFill>
                  <a:srgbClr val="5C6771"/>
                </a:solidFill>
                <a:latin typeface="Aptos"/>
                <a:ea typeface="Bitstream Charter"/>
                <a:cs typeface="Bitstream Charter"/>
              </a:rPr>
              <a:t>U17 in Budva, Montenegro: over 450 entries</a:t>
            </a:r>
          </a:p>
        </p:txBody>
      </p:sp>
      <p:sp>
        <p:nvSpPr>
          <p:cNvPr id="10" name="Rechteck 9">
            <a:extLst>
              <a:ext uri="{FF2B5EF4-FFF2-40B4-BE49-F238E27FC236}">
                <a16:creationId xmlns:a16="http://schemas.microsoft.com/office/drawing/2014/main" id="{098E0D19-5478-47B9-AEEA-01C8DBB4D220}"/>
              </a:ext>
            </a:extLst>
          </p:cNvPr>
          <p:cNvSpPr>
            <a:spLocks noGrp="1"/>
          </p:cNvSpPr>
          <p:nvPr/>
        </p:nvSpPr>
        <p:spPr>
          <a:xfrm>
            <a:off x="1765935" y="5343525"/>
            <a:ext cx="1952625" cy="323850"/>
          </a:xfrm>
          <a:prstGeom prst="rect">
            <a:avLst/>
          </a:prstGeom>
          <a:solidFill>
            <a:srgbClr val="F2F5F8"/>
          </a:solidFill>
          <a:ln w="0">
            <a:noFill/>
          </a:ln>
        </p:spPr>
        <p:txBody>
          <a:bodyPr>
            <a:noAutofit/>
          </a:bodyPr>
          <a:lstStyle/>
          <a:p>
            <a:pPr algn="ctr">
              <a:defRPr sz="1250" b="1">
                <a:solidFill>
                  <a:srgbClr val="1D6091"/>
                </a:solidFill>
                <a:latin typeface="Bitstream Charter"/>
                <a:ea typeface="Bitstream Charter"/>
                <a:cs typeface="Bitstream Charter"/>
              </a:defRPr>
            </a:pPr>
            <a:r>
              <a:rPr sz="1575" b="1">
                <a:solidFill>
                  <a:srgbClr val="245D88"/>
                </a:solidFill>
                <a:latin typeface="Aptos"/>
                <a:ea typeface="Bitstream Charter"/>
                <a:cs typeface="Bitstream Charter"/>
              </a:rPr>
              <a:t>16–26 Oct 2026</a:t>
            </a:r>
          </a:p>
        </p:txBody>
      </p:sp>
      <p:sp>
        <p:nvSpPr>
          <p:cNvPr id="11" name="Rechteck 10">
            <a:extLst>
              <a:ext uri="{FF2B5EF4-FFF2-40B4-BE49-F238E27FC236}">
                <a16:creationId xmlns:a16="http://schemas.microsoft.com/office/drawing/2014/main" id="{F496D199-B943-43D3-A108-3EADBD3AC480}"/>
              </a:ext>
            </a:extLst>
          </p:cNvPr>
          <p:cNvSpPr>
            <a:spLocks noGrp="1"/>
          </p:cNvSpPr>
          <p:nvPr/>
        </p:nvSpPr>
        <p:spPr>
          <a:xfrm>
            <a:off x="3794760" y="5343525"/>
            <a:ext cx="8168640" cy="361950"/>
          </a:xfrm>
          <a:prstGeom prst="rect">
            <a:avLst/>
          </a:prstGeom>
          <a:noFill/>
          <a:ln w="0">
            <a:noFill/>
          </a:ln>
        </p:spPr>
        <p:txBody>
          <a:bodyPr>
            <a:noAutofit/>
          </a:bodyPr>
          <a:lstStyle/>
          <a:p>
            <a:pPr>
              <a:defRPr sz="1350" b="0">
                <a:solidFill>
                  <a:srgbClr val="5D6976"/>
                </a:solidFill>
                <a:latin typeface="Bitstream Charter"/>
                <a:ea typeface="Bitstream Charter"/>
                <a:cs typeface="Bitstream Charter"/>
              </a:defRPr>
            </a:pPr>
            <a:r>
              <a:rPr sz="1725" b="0">
                <a:solidFill>
                  <a:srgbClr val="5C6771"/>
                </a:solidFill>
                <a:latin typeface="Aptos"/>
                <a:ea typeface="Bitstream Charter"/>
                <a:cs typeface="Bitstream Charter"/>
              </a:rPr>
              <a:t>U15 in Trabzon, Türkiye</a:t>
            </a:r>
          </a:p>
        </p:txBody>
      </p:sp>
      <p:sp>
        <p:nvSpPr>
          <p:cNvPr id="12" name="Rechteck 11">
            <a:extLst>
              <a:ext uri="{FF2B5EF4-FFF2-40B4-BE49-F238E27FC236}">
                <a16:creationId xmlns:a16="http://schemas.microsoft.com/office/drawing/2014/main" id="{F9BC1AF1-FAD4-4F59-A745-4FAFA3E4FB93}"/>
              </a:ext>
            </a:extLst>
          </p:cNvPr>
          <p:cNvSpPr>
            <a:spLocks noGrp="1"/>
          </p:cNvSpPr>
          <p:nvPr/>
        </p:nvSpPr>
        <p:spPr>
          <a:xfrm>
            <a:off x="1765935" y="5781675"/>
            <a:ext cx="1952625" cy="323850"/>
          </a:xfrm>
          <a:prstGeom prst="rect">
            <a:avLst/>
          </a:prstGeom>
          <a:solidFill>
            <a:srgbClr val="F2F5F8"/>
          </a:solidFill>
          <a:ln w="0">
            <a:noFill/>
          </a:ln>
        </p:spPr>
        <p:txBody>
          <a:bodyPr>
            <a:noAutofit/>
          </a:bodyPr>
          <a:lstStyle/>
          <a:p>
            <a:pPr algn="ctr">
              <a:defRPr sz="1250" b="1">
                <a:solidFill>
                  <a:srgbClr val="1D6091"/>
                </a:solidFill>
                <a:latin typeface="Bitstream Charter"/>
                <a:ea typeface="Bitstream Charter"/>
                <a:cs typeface="Bitstream Charter"/>
              </a:defRPr>
            </a:pPr>
            <a:r>
              <a:rPr sz="1575" b="1">
                <a:solidFill>
                  <a:srgbClr val="245D88"/>
                </a:solidFill>
                <a:latin typeface="Aptos"/>
                <a:ea typeface="Bitstream Charter"/>
                <a:cs typeface="Bitstream Charter"/>
              </a:rPr>
              <a:t>14–25 Nov 2026</a:t>
            </a:r>
          </a:p>
        </p:txBody>
      </p:sp>
      <p:sp>
        <p:nvSpPr>
          <p:cNvPr id="13" name="Rechteck 12">
            <a:extLst>
              <a:ext uri="{FF2B5EF4-FFF2-40B4-BE49-F238E27FC236}">
                <a16:creationId xmlns:a16="http://schemas.microsoft.com/office/drawing/2014/main" id="{C80C226F-B070-4318-BAB9-C60F4F5F7AAD}"/>
              </a:ext>
            </a:extLst>
          </p:cNvPr>
          <p:cNvSpPr>
            <a:spLocks noGrp="1"/>
          </p:cNvSpPr>
          <p:nvPr/>
        </p:nvSpPr>
        <p:spPr>
          <a:xfrm>
            <a:off x="3794760" y="5781675"/>
            <a:ext cx="8168640" cy="361950"/>
          </a:xfrm>
          <a:prstGeom prst="rect">
            <a:avLst/>
          </a:prstGeom>
          <a:noFill/>
          <a:ln w="0">
            <a:noFill/>
          </a:ln>
        </p:spPr>
        <p:txBody>
          <a:bodyPr>
            <a:noAutofit/>
          </a:bodyPr>
          <a:lstStyle/>
          <a:p>
            <a:pPr>
              <a:defRPr sz="1350" b="0">
                <a:solidFill>
                  <a:srgbClr val="5D6976"/>
                </a:solidFill>
                <a:latin typeface="Bitstream Charter"/>
                <a:ea typeface="Bitstream Charter"/>
                <a:cs typeface="Bitstream Charter"/>
              </a:defRPr>
            </a:pPr>
            <a:r>
              <a:rPr>
                <a:solidFill/>
                <a:latin typeface="Aptos"/>
              </a:rPr>
              <a:t>U23 and second Coaches Course in Poreč, Croatia</a:t>
            </a:r>
          </a:p>
        </p:txBody>
      </p:sp>
      <p:sp>
        <p:nvSpPr>
          <p:cNvPr id="15" name="TextBox 14"/>
          <p:cNvSpPr txBox="1"/>
          <p:nvPr/>
        </p:nvSpPr>
        <p:spPr>
          <a:xfrm>
            <a:off x="9281160" y="146304"/>
            <a:ext cx="2331720" cy="201168"/>
          </a:xfrm>
          <a:prstGeom prst="rect">
            <a:avLst/>
          </a:prstGeom>
          <a:noFill/>
          <a:ln>
            <a:noFill/>
          </a:ln>
        </p:spPr>
        <p:txBody>
          <a:bodyPr wrap="none">
            <a:spAutoFit/>
          </a:bodyPr>
          <a:lstStyle/>
          <a:p>
            <a:pPr algn="r">
              <a:defRPr sz="900" b="0">
                <a:solidFill>
                  <a:srgbClr val="5D6976"/>
                </a:solidFill>
              </a:defRPr>
            </a:pPr>
            <a:r>
              <a:rPr sz="900" b="0">
                <a:solidFill>
                  <a:srgbClr val="5C6771"/>
                </a:solidFill>
                <a:latin typeface="Aptos"/>
              </a:rPr>
              <a:t>Speaker: Martin Volke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15623887-43D8-4795-9C79-FBBF7DC18D3E}"/>
              </a:ext>
            </a:extLst>
          </p:cNvPr>
          <p:cNvSpPr>
            <a:spLocks noGrp="1"/>
          </p:cNvSpPr>
          <p:nvPr/>
        </p:nvSpPr>
        <p:spPr>
          <a:xfrm>
            <a:off x="1965960" y="438912"/>
            <a:ext cx="8321040" cy="393192"/>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endParaRPr/>
          </a:p>
        </p:txBody>
      </p:sp>
      <p:sp>
        <p:nvSpPr>
          <p:cNvPr id="4" name="TextBox 3">
            <a:extLst>
              <a:ext uri="{FF2B5EF4-FFF2-40B4-BE49-F238E27FC236}">
                <a16:creationId xmlns:a16="http://schemas.microsoft.com/office/drawing/2014/main" id="{E2715BD5-ABD2-4ED4-A5C2-00712C3828FB}"/>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850" b="0">
                <a:solidFill>
                  <a:srgbClr val="5C6771"/>
                </a:solidFill>
                <a:latin typeface="Aptos"/>
                <a:ea typeface="Aptos"/>
                <a:cs typeface="Aptos"/>
              </a:defRPr>
            </a:pPr>
            <a:endParaRPr/>
          </a:p>
        </p:txBody>
      </p:sp>
      <p:sp>
        <p:nvSpPr>
          <p:cNvPr id="5" name="TextBox 4">
            <a:extLst>
              <a:ext uri="{FF2B5EF4-FFF2-40B4-BE49-F238E27FC236}">
                <a16:creationId xmlns:a16="http://schemas.microsoft.com/office/drawing/2014/main" id="{2B5D197E-98E6-4F52-BBFE-12A1FE5A2D77}"/>
              </a:ext>
            </a:extLst>
          </p:cNvPr>
          <p:cNvSpPr>
            <a:spLocks noGrp="1"/>
          </p:cNvSpPr>
          <p:nvPr/>
        </p:nvSpPr>
        <p:spPr>
          <a:xfrm>
            <a:off x="1965960" y="1874519"/>
            <a:ext cx="2057400" cy="731520"/>
          </a:xfrm>
          <a:prstGeom prst="rect">
            <a:avLst/>
          </a:prstGeom>
          <a:noFill/>
        </p:spPr>
        <p:txBody>
          <a:bodyPr wrap="square" lIns="0" tIns="0" rIns="0" bIns="0">
            <a:spAutoFit/>
          </a:bodyPr>
          <a:lstStyle/>
          <a:p>
            <a:pPr>
              <a:buNone/>
              <a:defRPr sz="5400" b="1">
                <a:solidFill>
                  <a:srgbClr val="1C2C3F"/>
                </a:solidFill>
                <a:latin typeface="Aptos"/>
                <a:ea typeface="Aptos"/>
                <a:cs typeface="Aptos"/>
              </a:defRPr>
            </a:pPr>
            <a:endParaRPr/>
          </a:p>
        </p:txBody>
      </p:sp>
      <p:sp>
        <p:nvSpPr>
          <p:cNvPr id="6" name="TextBox 5">
            <a:extLst>
              <a:ext uri="{FF2B5EF4-FFF2-40B4-BE49-F238E27FC236}">
                <a16:creationId xmlns:a16="http://schemas.microsoft.com/office/drawing/2014/main" id="{B1C6DF05-281A-4047-9C8D-66AC24873083}"/>
              </a:ext>
            </a:extLst>
          </p:cNvPr>
          <p:cNvSpPr>
            <a:spLocks noGrp="1"/>
          </p:cNvSpPr>
          <p:nvPr/>
        </p:nvSpPr>
        <p:spPr>
          <a:xfrm>
            <a:off x="3886200" y="2121408"/>
            <a:ext cx="2926080" cy="292608"/>
          </a:xfrm>
          <a:prstGeom prst="rect">
            <a:avLst/>
          </a:prstGeom>
          <a:noFill/>
        </p:spPr>
        <p:txBody>
          <a:bodyPr wrap="square" lIns="0" tIns="0" rIns="0" bIns="0">
            <a:spAutoFit/>
          </a:bodyPr>
          <a:lstStyle/>
          <a:p>
            <a:pPr>
              <a:buNone/>
              <a:defRPr sz="1800" b="1">
                <a:solidFill>
                  <a:srgbClr val="467853"/>
                </a:solidFill>
                <a:latin typeface="Aptos"/>
                <a:ea typeface="Aptos"/>
                <a:cs typeface="Aptos"/>
              </a:defRPr>
            </a:pPr>
            <a:endParaRPr/>
          </a:p>
        </p:txBody>
      </p:sp>
      <p:sp>
        <p:nvSpPr>
          <p:cNvPr id="7" name="TextBox 6">
            <a:extLst>
              <a:ext uri="{FF2B5EF4-FFF2-40B4-BE49-F238E27FC236}">
                <a16:creationId xmlns:a16="http://schemas.microsoft.com/office/drawing/2014/main" id="{BEDD4381-94CA-4E67-BBAD-BA0B3BD0E0CE}"/>
              </a:ext>
            </a:extLst>
          </p:cNvPr>
          <p:cNvSpPr>
            <a:spLocks noGrp="1"/>
          </p:cNvSpPr>
          <p:nvPr/>
        </p:nvSpPr>
        <p:spPr>
          <a:xfrm>
            <a:off x="1993392" y="2926080"/>
            <a:ext cx="5029200" cy="411480"/>
          </a:xfrm>
          <a:prstGeom prst="rect">
            <a:avLst/>
          </a:prstGeom>
          <a:noFill/>
        </p:spPr>
        <p:txBody>
          <a:bodyPr wrap="square" lIns="0" tIns="0" rIns="0" bIns="0">
            <a:spAutoFit/>
          </a:bodyPr>
          <a:lstStyle/>
          <a:p>
            <a:pPr>
              <a:buNone/>
              <a:defRPr sz="1450" b="0">
                <a:solidFill>
                  <a:srgbClr val="1C1F23"/>
                </a:solidFill>
                <a:latin typeface="Aptos"/>
                <a:ea typeface="Aptos"/>
                <a:cs typeface="Aptos"/>
              </a:defRPr>
            </a:pPr>
            <a:endParaRPr/>
          </a:p>
        </p:txBody>
      </p:sp>
      <p:sp>
        <p:nvSpPr>
          <p:cNvPr id="8" name="TextBox 7">
            <a:extLst>
              <a:ext uri="{FF2B5EF4-FFF2-40B4-BE49-F238E27FC236}">
                <a16:creationId xmlns:a16="http://schemas.microsoft.com/office/drawing/2014/main" id="{78CBA9A5-96F0-4910-AA44-2F0D4851F80D}"/>
              </a:ext>
            </a:extLst>
          </p:cNvPr>
          <p:cNvSpPr>
            <a:spLocks noGrp="1"/>
          </p:cNvSpPr>
          <p:nvPr/>
        </p:nvSpPr>
        <p:spPr>
          <a:xfrm>
            <a:off x="2011680" y="3886200"/>
            <a:ext cx="1234440" cy="210312"/>
          </a:xfrm>
          <a:prstGeom prst="rect">
            <a:avLst/>
          </a:prstGeom>
          <a:noFill/>
        </p:spPr>
        <p:txBody>
          <a:bodyPr wrap="square" lIns="0" tIns="0" rIns="0" bIns="0">
            <a:spAutoFit/>
          </a:bodyPr>
          <a:lstStyle/>
          <a:p>
            <a:pPr>
              <a:buNone/>
              <a:defRPr sz="1000" b="1">
                <a:solidFill>
                  <a:srgbClr val="467853"/>
                </a:solidFill>
                <a:latin typeface="Aptos"/>
                <a:ea typeface="Aptos"/>
                <a:cs typeface="Aptos"/>
              </a:defRPr>
            </a:pPr>
            <a:endParaRPr/>
          </a:p>
        </p:txBody>
      </p:sp>
      <p:sp>
        <p:nvSpPr>
          <p:cNvPr id="9" name="TextBox 8">
            <a:extLst>
              <a:ext uri="{FF2B5EF4-FFF2-40B4-BE49-F238E27FC236}">
                <a16:creationId xmlns:a16="http://schemas.microsoft.com/office/drawing/2014/main" id="{F7362292-0663-486C-BF04-29FE5F7265DB}"/>
              </a:ext>
            </a:extLst>
          </p:cNvPr>
          <p:cNvSpPr>
            <a:spLocks noGrp="1"/>
          </p:cNvSpPr>
          <p:nvPr/>
        </p:nvSpPr>
        <p:spPr>
          <a:xfrm>
            <a:off x="3383280" y="386791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0" name="TextBox 9">
            <a:extLst>
              <a:ext uri="{FF2B5EF4-FFF2-40B4-BE49-F238E27FC236}">
                <a16:creationId xmlns:a16="http://schemas.microsoft.com/office/drawing/2014/main" id="{C4749763-6E61-4C19-ACCF-5D56FDC925C1}"/>
              </a:ext>
            </a:extLst>
          </p:cNvPr>
          <p:cNvSpPr>
            <a:spLocks noGrp="1"/>
          </p:cNvSpPr>
          <p:nvPr/>
        </p:nvSpPr>
        <p:spPr>
          <a:xfrm>
            <a:off x="2011680" y="4389120"/>
            <a:ext cx="1234440" cy="210312"/>
          </a:xfrm>
          <a:prstGeom prst="rect">
            <a:avLst/>
          </a:prstGeom>
          <a:noFill/>
        </p:spPr>
        <p:txBody>
          <a:bodyPr wrap="square" lIns="0" tIns="0" rIns="0" bIns="0">
            <a:spAutoFit/>
          </a:bodyPr>
          <a:lstStyle/>
          <a:p>
            <a:pPr>
              <a:buNone/>
              <a:defRPr sz="1000" b="1">
                <a:solidFill>
                  <a:srgbClr val="245D88"/>
                </a:solidFill>
                <a:latin typeface="Aptos"/>
                <a:ea typeface="Aptos"/>
                <a:cs typeface="Aptos"/>
              </a:defRPr>
            </a:pPr>
            <a:endParaRPr/>
          </a:p>
        </p:txBody>
      </p:sp>
      <p:sp>
        <p:nvSpPr>
          <p:cNvPr id="11" name="TextBox 10">
            <a:extLst>
              <a:ext uri="{FF2B5EF4-FFF2-40B4-BE49-F238E27FC236}">
                <a16:creationId xmlns:a16="http://schemas.microsoft.com/office/drawing/2014/main" id="{B43E37CC-40D3-4C0F-A936-AB86843176ED}"/>
              </a:ext>
            </a:extLst>
          </p:cNvPr>
          <p:cNvSpPr>
            <a:spLocks noGrp="1"/>
          </p:cNvSpPr>
          <p:nvPr/>
        </p:nvSpPr>
        <p:spPr>
          <a:xfrm>
            <a:off x="3383280" y="437083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2" name="TextBox 11">
            <a:extLst>
              <a:ext uri="{FF2B5EF4-FFF2-40B4-BE49-F238E27FC236}">
                <a16:creationId xmlns:a16="http://schemas.microsoft.com/office/drawing/2014/main" id="{7EB41ECE-1AEB-465F-88E6-5058BA211025}"/>
              </a:ext>
            </a:extLst>
          </p:cNvPr>
          <p:cNvSpPr>
            <a:spLocks noGrp="1"/>
          </p:cNvSpPr>
          <p:nvPr/>
        </p:nvSpPr>
        <p:spPr>
          <a:xfrm>
            <a:off x="2011680" y="4892040"/>
            <a:ext cx="1234440" cy="210312"/>
          </a:xfrm>
          <a:prstGeom prst="rect">
            <a:avLst/>
          </a:prstGeom>
          <a:noFill/>
        </p:spPr>
        <p:txBody>
          <a:bodyPr wrap="square" lIns="0" tIns="0" rIns="0" bIns="0">
            <a:spAutoFit/>
          </a:bodyPr>
          <a:lstStyle/>
          <a:p>
            <a:pPr>
              <a:buNone/>
              <a:defRPr sz="1000" b="1">
                <a:solidFill>
                  <a:srgbClr val="467853"/>
                </a:solidFill>
                <a:latin typeface="Aptos"/>
                <a:ea typeface="Aptos"/>
                <a:cs typeface="Aptos"/>
              </a:defRPr>
            </a:pPr>
            <a:endParaRPr/>
          </a:p>
        </p:txBody>
      </p:sp>
      <p:sp>
        <p:nvSpPr>
          <p:cNvPr id="13" name="TextBox 12">
            <a:extLst>
              <a:ext uri="{FF2B5EF4-FFF2-40B4-BE49-F238E27FC236}">
                <a16:creationId xmlns:a16="http://schemas.microsoft.com/office/drawing/2014/main" id="{69D5A869-5F6B-419B-8D22-5E89211E4A93}"/>
              </a:ext>
            </a:extLst>
          </p:cNvPr>
          <p:cNvSpPr>
            <a:spLocks noGrp="1"/>
          </p:cNvSpPr>
          <p:nvPr/>
        </p:nvSpPr>
        <p:spPr>
          <a:xfrm>
            <a:off x="3383280" y="487375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4" name="TextBox 13">
            <a:extLst>
              <a:ext uri="{FF2B5EF4-FFF2-40B4-BE49-F238E27FC236}">
                <a16:creationId xmlns:a16="http://schemas.microsoft.com/office/drawing/2014/main" id="{74C17BB3-D848-4D0A-8FFD-BEC795A5060C}"/>
              </a:ext>
            </a:extLst>
          </p:cNvPr>
          <p:cNvSpPr>
            <a:spLocks noGrp="1"/>
          </p:cNvSpPr>
          <p:nvPr/>
        </p:nvSpPr>
        <p:spPr>
          <a:xfrm>
            <a:off x="7955279" y="5257800"/>
            <a:ext cx="2560320" cy="259080"/>
          </a:xfrm>
          <a:prstGeom prst="rect">
            <a:avLst/>
          </a:prstGeom>
          <a:noFill/>
        </p:spPr>
        <p:txBody>
          <a:bodyPr wrap="square" lIns="0" tIns="0" rIns="0" bIns="0">
            <a:spAutoFit/>
          </a:bodyPr>
          <a:lstStyle/>
          <a:p>
            <a:pPr>
              <a:buNone/>
              <a:defRPr sz="850" b="0">
                <a:solidFill>
                  <a:srgbClr val="5C6771"/>
                </a:solidFill>
                <a:latin typeface="Aptos"/>
                <a:ea typeface="Aptos"/>
                <a:cs typeface="Aptos"/>
              </a:defRPr>
            </a:pPr>
            <a:endParaRPr/>
          </a:p>
        </p:txBody>
      </p:sp>
      <p:sp>
        <p:nvSpPr>
          <p:cNvPr id="16" name="Rectangle 15">
            <a:extLst>
              <a:ext uri="{FF2B5EF4-FFF2-40B4-BE49-F238E27FC236}">
                <a16:creationId xmlns:a16="http://schemas.microsoft.com/office/drawing/2014/main" id="{C95A45A3-3B90-4697-AE38-10FAC868F543}"/>
              </a:ext>
            </a:extLst>
          </p:cNvPr>
          <p:cNvSpPr>
            <a:spLocks noGrp="1"/>
          </p:cNvSpPr>
          <p:nvPr/>
        </p:nvSpPr>
        <p:spPr>
          <a:xfrm>
            <a:off x="1962150" y="438150"/>
            <a:ext cx="8324850" cy="437198"/>
          </a:xfrm>
          <a:prstGeom prst="rect">
            <a:avLst/>
          </a:prstGeom>
          <a:noFill/>
          <a:ln w="0">
            <a:noFill/>
          </a:ln>
        </p:spPr>
        <p:txBody>
          <a:bodyPr/>
          <a:lstStyle/>
          <a:p>
            <a:pPr>
              <a:buNone/>
              <a:defRPr sz="2550" b="1">
                <a:solidFill>
                  <a:srgbClr val="233244"/>
                </a:solidFill>
                <a:latin typeface="Arial"/>
                <a:ea typeface="Arial"/>
                <a:cs typeface="Arial"/>
              </a:defRPr>
            </a:pPr>
            <a:r>
              <a:rPr sz="2550" b="1">
                <a:solidFill>
                  <a:srgbClr val="233244"/>
                </a:solidFill>
                <a:latin typeface="Arial"/>
                <a:ea typeface="Arial"/>
                <a:cs typeface="Arial"/>
              </a:rPr>
              <a:t>Membership &amp; representation</a:t>
            </a:r>
          </a:p>
        </p:txBody>
      </p:sp>
      <p:sp>
        <p:nvSpPr>
          <p:cNvPr id="17" name="Rectangle 16">
            <a:extLst>
              <a:ext uri="{FF2B5EF4-FFF2-40B4-BE49-F238E27FC236}">
                <a16:creationId xmlns:a16="http://schemas.microsoft.com/office/drawing/2014/main" id="{EBFEA668-F025-4433-BEB2-516FE6E8933E}"/>
              </a:ext>
            </a:extLst>
          </p:cNvPr>
          <p:cNvSpPr>
            <a:spLocks noGrp="1"/>
          </p:cNvSpPr>
          <p:nvPr/>
        </p:nvSpPr>
        <p:spPr>
          <a:xfrm>
            <a:off x="1962150" y="866775"/>
            <a:ext cx="8324850" cy="333375"/>
          </a:xfrm>
          <a:prstGeom prst="rect">
            <a:avLst/>
          </a:prstGeom>
          <a:noFill/>
          <a:ln w="0">
            <a:noFill/>
          </a:ln>
        </p:spPr>
        <p:txBody>
          <a:bodyPr/>
          <a:lstStyle/>
          <a:p>
            <a:pPr>
              <a:buNone/>
              <a:defRPr sz="1500" b="0">
                <a:solidFill>
                  <a:srgbClr val="233244"/>
                </a:solidFill>
                <a:latin typeface="Arial"/>
                <a:ea typeface="Arial"/>
                <a:cs typeface="Arial"/>
              </a:defRPr>
            </a:pPr>
            <a:r>
              <a:rPr sz="1500" b="0">
                <a:solidFill>
                  <a:srgbClr val="233244"/>
                </a:solidFill>
                <a:latin typeface="Arial"/>
                <a:ea typeface="Arial"/>
                <a:cs typeface="Arial"/>
              </a:rPr>
              <a:t>Participation of National Federations in European Boxing</a:t>
            </a:r>
          </a:p>
        </p:txBody>
      </p:sp>
      <p:sp>
        <p:nvSpPr>
          <p:cNvPr id="18" name="Rectangle 17">
            <a:extLst>
              <a:ext uri="{FF2B5EF4-FFF2-40B4-BE49-F238E27FC236}">
                <a16:creationId xmlns:a16="http://schemas.microsoft.com/office/drawing/2014/main" id="{B7A02DE6-6F46-4AE2-BC7C-6BE45EA93F86}"/>
              </a:ext>
            </a:extLst>
          </p:cNvPr>
          <p:cNvSpPr>
            <a:spLocks noGrp="1"/>
          </p:cNvSpPr>
          <p:nvPr/>
        </p:nvSpPr>
        <p:spPr>
          <a:xfrm>
            <a:off x="2000250" y="1666875"/>
            <a:ext cx="3048000" cy="619125"/>
          </a:xfrm>
          <a:prstGeom prst="rect">
            <a:avLst/>
          </a:prstGeom>
          <a:noFill/>
          <a:ln w="0">
            <a:noFill/>
          </a:ln>
        </p:spPr>
        <p:txBody>
          <a:bodyPr/>
          <a:lstStyle/>
          <a:p>
            <a:pPr>
              <a:buNone/>
              <a:defRPr sz="3600" b="1">
                <a:solidFill>
                  <a:srgbClr val="233244"/>
                </a:solidFill>
                <a:latin typeface="Arial"/>
                <a:ea typeface="Arial"/>
                <a:cs typeface="Arial"/>
              </a:defRPr>
            </a:pPr>
            <a:r>
              <a:rPr lang="fi-FI" sz="3600" b="1" dirty="0">
                <a:solidFill>
                  <a:srgbClr val="233244"/>
                </a:solidFill>
                <a:latin typeface="Arial"/>
                <a:ea typeface="Arial"/>
                <a:cs typeface="Arial"/>
              </a:rPr>
              <a:t>76</a:t>
            </a:r>
            <a:r>
              <a:rPr sz="3600" b="1" dirty="0">
                <a:solidFill>
                  <a:srgbClr val="233244"/>
                </a:solidFill>
                <a:latin typeface="Arial"/>
                <a:ea typeface="Arial"/>
                <a:cs typeface="Arial"/>
              </a:rPr>
              <a:t>.5%</a:t>
            </a:r>
          </a:p>
        </p:txBody>
      </p:sp>
      <p:sp>
        <p:nvSpPr>
          <p:cNvPr id="19" name="Rectangle 18">
            <a:extLst>
              <a:ext uri="{FF2B5EF4-FFF2-40B4-BE49-F238E27FC236}">
                <a16:creationId xmlns:a16="http://schemas.microsoft.com/office/drawing/2014/main" id="{661193C6-9788-40D1-9BED-9F4BBE433B83}"/>
              </a:ext>
            </a:extLst>
          </p:cNvPr>
          <p:cNvSpPr>
            <a:spLocks noGrp="1"/>
          </p:cNvSpPr>
          <p:nvPr/>
        </p:nvSpPr>
        <p:spPr>
          <a:xfrm>
            <a:off x="2000250" y="2324100"/>
            <a:ext cx="3429000" cy="381000"/>
          </a:xfrm>
          <a:prstGeom prst="rect">
            <a:avLst/>
          </a:prstGeom>
          <a:noFill/>
          <a:ln w="0">
            <a:noFill/>
          </a:ln>
        </p:spPr>
        <p:txBody>
          <a:bodyPr/>
          <a:lstStyle/>
          <a:p>
            <a:pPr>
              <a:buNone/>
              <a:defRPr sz="1725" b="0">
                <a:solidFill>
                  <a:srgbClr val="233244"/>
                </a:solidFill>
                <a:latin typeface="Arial"/>
                <a:ea typeface="Arial"/>
                <a:cs typeface="Arial"/>
              </a:defRPr>
            </a:pPr>
            <a:r>
              <a:rPr sz="1725" b="0">
                <a:solidFill>
                  <a:srgbClr val="233244"/>
                </a:solidFill>
                <a:latin typeface="Arial"/>
                <a:ea typeface="Arial"/>
                <a:cs typeface="Arial"/>
              </a:rPr>
              <a:t>Full members</a:t>
            </a:r>
          </a:p>
        </p:txBody>
      </p:sp>
      <p:sp>
        <p:nvSpPr>
          <p:cNvPr id="20" name="Rectangle 19">
            <a:extLst>
              <a:ext uri="{FF2B5EF4-FFF2-40B4-BE49-F238E27FC236}">
                <a16:creationId xmlns:a16="http://schemas.microsoft.com/office/drawing/2014/main" id="{DECB3ADF-B637-4216-ACE9-B0F2E910811F}"/>
              </a:ext>
            </a:extLst>
          </p:cNvPr>
          <p:cNvSpPr>
            <a:spLocks noGrp="1"/>
          </p:cNvSpPr>
          <p:nvPr/>
        </p:nvSpPr>
        <p:spPr>
          <a:xfrm>
            <a:off x="6572250" y="1666875"/>
            <a:ext cx="3048000" cy="619125"/>
          </a:xfrm>
          <a:prstGeom prst="rect">
            <a:avLst/>
          </a:prstGeom>
          <a:noFill/>
          <a:ln w="0">
            <a:noFill/>
          </a:ln>
        </p:spPr>
        <p:txBody>
          <a:bodyPr/>
          <a:lstStyle/>
          <a:p>
            <a:pPr>
              <a:buNone/>
              <a:defRPr sz="3600" b="1">
                <a:solidFill>
                  <a:srgbClr val="233244"/>
                </a:solidFill>
                <a:latin typeface="Arial"/>
                <a:ea typeface="Arial"/>
                <a:cs typeface="Arial"/>
              </a:defRPr>
            </a:pPr>
            <a:r>
              <a:rPr lang="fi-FI" sz="3600" b="1" dirty="0">
                <a:solidFill>
                  <a:srgbClr val="233244"/>
                </a:solidFill>
                <a:latin typeface="Arial"/>
                <a:ea typeface="Arial"/>
                <a:cs typeface="Arial"/>
              </a:rPr>
              <a:t>23</a:t>
            </a:r>
            <a:r>
              <a:rPr sz="3600" b="1" dirty="0">
                <a:solidFill>
                  <a:srgbClr val="233244"/>
                </a:solidFill>
                <a:latin typeface="Arial"/>
                <a:ea typeface="Arial"/>
                <a:cs typeface="Arial"/>
              </a:rPr>
              <a:t>.5%</a:t>
            </a:r>
          </a:p>
        </p:txBody>
      </p:sp>
      <p:sp>
        <p:nvSpPr>
          <p:cNvPr id="21" name="Rectangle 20">
            <a:extLst>
              <a:ext uri="{FF2B5EF4-FFF2-40B4-BE49-F238E27FC236}">
                <a16:creationId xmlns:a16="http://schemas.microsoft.com/office/drawing/2014/main" id="{3F825BD1-854B-4D23-9B6A-3543642A0868}"/>
              </a:ext>
            </a:extLst>
          </p:cNvPr>
          <p:cNvSpPr>
            <a:spLocks noGrp="1"/>
          </p:cNvSpPr>
          <p:nvPr/>
        </p:nvSpPr>
        <p:spPr>
          <a:xfrm>
            <a:off x="6572250" y="2324100"/>
            <a:ext cx="3429000" cy="381000"/>
          </a:xfrm>
          <a:prstGeom prst="rect">
            <a:avLst/>
          </a:prstGeom>
          <a:noFill/>
          <a:ln w="0">
            <a:noFill/>
          </a:ln>
        </p:spPr>
        <p:txBody>
          <a:bodyPr/>
          <a:lstStyle/>
          <a:p>
            <a:pPr>
              <a:buNone/>
              <a:defRPr sz="1725" b="0">
                <a:solidFill>
                  <a:srgbClr val="233244"/>
                </a:solidFill>
                <a:latin typeface="Arial"/>
                <a:ea typeface="Arial"/>
                <a:cs typeface="Arial"/>
              </a:defRPr>
            </a:pPr>
            <a:r>
              <a:rPr sz="1725" b="0">
                <a:solidFill>
                  <a:srgbClr val="233244"/>
                </a:solidFill>
                <a:latin typeface="Arial"/>
                <a:ea typeface="Arial"/>
                <a:cs typeface="Arial"/>
              </a:rPr>
              <a:t>Endorsed members</a:t>
            </a:r>
          </a:p>
        </p:txBody>
      </p:sp>
      <p:sp>
        <p:nvSpPr>
          <p:cNvPr id="22" name="Rectangle 21">
            <a:extLst>
              <a:ext uri="{FF2B5EF4-FFF2-40B4-BE49-F238E27FC236}">
                <a16:creationId xmlns:a16="http://schemas.microsoft.com/office/drawing/2014/main" id="{70F6C1AC-8BAB-4B5E-9443-0B7479034C0E}"/>
              </a:ext>
            </a:extLst>
          </p:cNvPr>
          <p:cNvSpPr>
            <a:spLocks noGrp="1"/>
          </p:cNvSpPr>
          <p:nvPr/>
        </p:nvSpPr>
        <p:spPr>
          <a:xfrm>
            <a:off x="2000250" y="3400425"/>
            <a:ext cx="2190750" cy="619125"/>
          </a:xfrm>
          <a:prstGeom prst="rect">
            <a:avLst/>
          </a:prstGeom>
          <a:noFill/>
          <a:ln w="0">
            <a:noFill/>
          </a:ln>
        </p:spPr>
        <p:txBody>
          <a:bodyPr/>
          <a:lstStyle/>
          <a:p>
            <a:pPr>
              <a:buNone/>
              <a:defRPr sz="3600" b="1">
                <a:solidFill>
                  <a:srgbClr val="477D56"/>
                </a:solidFill>
                <a:latin typeface="Arial"/>
                <a:ea typeface="Arial"/>
                <a:cs typeface="Arial"/>
              </a:defRPr>
            </a:pPr>
            <a:r>
              <a:rPr sz="3600" b="1">
                <a:solidFill>
                  <a:srgbClr val="477D56"/>
                </a:solidFill>
                <a:latin typeface="Arial"/>
                <a:ea typeface="Arial"/>
                <a:cs typeface="Arial"/>
              </a:rPr>
              <a:t>30%</a:t>
            </a:r>
          </a:p>
        </p:txBody>
      </p:sp>
      <p:sp>
        <p:nvSpPr>
          <p:cNvPr id="23" name="Rectangle 22">
            <a:extLst>
              <a:ext uri="{FF2B5EF4-FFF2-40B4-BE49-F238E27FC236}">
                <a16:creationId xmlns:a16="http://schemas.microsoft.com/office/drawing/2014/main" id="{4B7254E9-ABCF-4789-A0C3-087C0C6E2CF5}"/>
              </a:ext>
            </a:extLst>
          </p:cNvPr>
          <p:cNvSpPr>
            <a:spLocks noGrp="1"/>
          </p:cNvSpPr>
          <p:nvPr/>
        </p:nvSpPr>
        <p:spPr>
          <a:xfrm>
            <a:off x="2000250" y="4105275"/>
            <a:ext cx="4000500" cy="762000"/>
          </a:xfrm>
          <a:prstGeom prst="rect">
            <a:avLst/>
          </a:prstGeom>
          <a:noFill/>
          <a:ln w="0">
            <a:noFill/>
          </a:ln>
        </p:spPr>
        <p:txBody>
          <a:bodyPr/>
          <a:lstStyle/>
          <a:p>
            <a:pPr>
              <a:buNone/>
              <a:defRPr sz="1725" b="0">
                <a:solidFill>
                  <a:srgbClr val="233244"/>
                </a:solidFill>
                <a:latin typeface="Arial"/>
                <a:ea typeface="Arial"/>
                <a:cs typeface="Arial"/>
              </a:defRPr>
            </a:pPr>
            <a:r>
              <a:rPr sz="1725" b="0">
                <a:solidFill>
                  <a:srgbClr val="233244"/>
                </a:solidFill>
                <a:latin typeface="Arial"/>
                <a:ea typeface="Arial"/>
                <a:cs typeface="Arial"/>
              </a:rPr>
              <a:t>of full member federations have</a:t>
            </a:r>
          </a:p>
          <a:p>
            <a:pPr>
              <a:buNone/>
              <a:defRPr sz="1725" b="0">
                <a:solidFill>
                  <a:srgbClr val="233244"/>
                </a:solidFill>
                <a:latin typeface="Arial"/>
                <a:ea typeface="Arial"/>
                <a:cs typeface="Arial"/>
              </a:defRPr>
            </a:pPr>
            <a:r>
              <a:rPr sz="1725" b="0">
                <a:solidFill>
                  <a:srgbClr val="233244"/>
                </a:solidFill>
                <a:latin typeface="Arial"/>
                <a:ea typeface="Arial"/>
                <a:cs typeface="Arial"/>
              </a:rPr>
              <a:t>a representative on the Board</a:t>
            </a:r>
          </a:p>
        </p:txBody>
      </p:sp>
      <p:sp>
        <p:nvSpPr>
          <p:cNvPr id="24" name="Rectangle 23">
            <a:extLst>
              <a:ext uri="{FF2B5EF4-FFF2-40B4-BE49-F238E27FC236}">
                <a16:creationId xmlns:a16="http://schemas.microsoft.com/office/drawing/2014/main" id="{35A7A2BF-7A33-4739-882B-A31EC7A2D253}"/>
              </a:ext>
            </a:extLst>
          </p:cNvPr>
          <p:cNvSpPr>
            <a:spLocks noGrp="1"/>
          </p:cNvSpPr>
          <p:nvPr/>
        </p:nvSpPr>
        <p:spPr>
          <a:xfrm>
            <a:off x="6572250" y="3400425"/>
            <a:ext cx="2190750" cy="619125"/>
          </a:xfrm>
          <a:prstGeom prst="rect">
            <a:avLst/>
          </a:prstGeom>
          <a:noFill/>
          <a:ln w="0">
            <a:noFill/>
          </a:ln>
        </p:spPr>
        <p:txBody>
          <a:bodyPr/>
          <a:lstStyle/>
          <a:p>
            <a:pPr>
              <a:buNone/>
              <a:defRPr sz="3600" b="1">
                <a:solidFill>
                  <a:srgbClr val="245F86"/>
                </a:solidFill>
                <a:latin typeface="Arial"/>
                <a:ea typeface="Arial"/>
                <a:cs typeface="Arial"/>
              </a:defRPr>
            </a:pPr>
            <a:r>
              <a:rPr sz="3600" b="1">
                <a:solidFill>
                  <a:srgbClr val="245F86"/>
                </a:solidFill>
                <a:latin typeface="Arial"/>
                <a:ea typeface="Arial"/>
                <a:cs typeface="Arial"/>
              </a:rPr>
              <a:t>40%</a:t>
            </a:r>
          </a:p>
        </p:txBody>
      </p:sp>
      <p:sp>
        <p:nvSpPr>
          <p:cNvPr id="25" name="Rectangle 24">
            <a:extLst>
              <a:ext uri="{FF2B5EF4-FFF2-40B4-BE49-F238E27FC236}">
                <a16:creationId xmlns:a16="http://schemas.microsoft.com/office/drawing/2014/main" id="{F009599A-8ECB-4FFF-9029-EF0E5FE597A4}"/>
              </a:ext>
            </a:extLst>
          </p:cNvPr>
          <p:cNvSpPr>
            <a:spLocks noGrp="1"/>
          </p:cNvSpPr>
          <p:nvPr/>
        </p:nvSpPr>
        <p:spPr>
          <a:xfrm>
            <a:off x="6572250" y="4105275"/>
            <a:ext cx="4143375" cy="904875"/>
          </a:xfrm>
          <a:prstGeom prst="rect">
            <a:avLst/>
          </a:prstGeom>
          <a:noFill/>
          <a:ln w="0">
            <a:noFill/>
          </a:ln>
        </p:spPr>
        <p:txBody>
          <a:bodyPr/>
          <a:lstStyle/>
          <a:p>
            <a:pPr>
              <a:buNone/>
              <a:defRPr sz="1725" b="0">
                <a:solidFill>
                  <a:srgbClr val="233244"/>
                </a:solidFill>
                <a:latin typeface="Arial"/>
                <a:ea typeface="Arial"/>
                <a:cs typeface="Arial"/>
              </a:defRPr>
            </a:pPr>
            <a:r>
              <a:rPr sz="1725" b="0">
                <a:solidFill>
                  <a:srgbClr val="233244"/>
                </a:solidFill>
                <a:latin typeface="Arial"/>
                <a:ea typeface="Arial"/>
                <a:cs typeface="Arial"/>
              </a:rPr>
              <a:t>of all member federations are represented</a:t>
            </a:r>
          </a:p>
          <a:p>
            <a:pPr>
              <a:buNone/>
              <a:defRPr sz="1725" b="0">
                <a:solidFill>
                  <a:srgbClr val="233244"/>
                </a:solidFill>
                <a:latin typeface="Arial"/>
                <a:ea typeface="Arial"/>
                <a:cs typeface="Arial"/>
              </a:defRPr>
            </a:pPr>
            <a:r>
              <a:rPr sz="1725" b="0">
                <a:solidFill>
                  <a:srgbClr val="233244"/>
                </a:solidFill>
                <a:latin typeface="Arial"/>
                <a:ea typeface="Arial"/>
                <a:cs typeface="Arial"/>
              </a:rPr>
              <a:t>on the Board, committees or other bodies</a:t>
            </a:r>
          </a:p>
        </p:txBody>
      </p:sp>
      <p:sp>
        <p:nvSpPr>
          <p:cNvPr id="28" name="TextBox 27"/>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Kirsi Korpaeus</a:t>
            </a:r>
          </a:p>
        </p:txBody>
      </p:sp>
    </p:spTree>
    <p:extLst>
      <p:ext uri="{BB962C8B-B14F-4D97-AF65-F5344CB8AC3E}">
        <p14:creationId xmlns:p14="http://schemas.microsoft.com/office/powerpoint/2010/main" val="316095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15623887-43D8-4795-9C79-FBBF7DC18D3E}"/>
              </a:ext>
            </a:extLst>
          </p:cNvPr>
          <p:cNvSpPr>
            <a:spLocks noGrp="1"/>
          </p:cNvSpPr>
          <p:nvPr/>
        </p:nvSpPr>
        <p:spPr>
          <a:xfrm>
            <a:off x="1965960" y="438912"/>
            <a:ext cx="8321040" cy="393192"/>
          </a:xfrm>
          <a:prstGeom prst="rect">
            <a:avLst/>
          </a:prstGeom>
          <a:noFill/>
        </p:spPr>
        <p:txBody>
          <a:bodyPr wrap="square" lIns="0" tIns="0" rIns="0" bIns="0">
            <a:spAutoFit/>
          </a:bodyPr>
          <a:lstStyle/>
          <a:p>
            <a:pPr>
              <a:buNone/>
              <a:defRPr sz="2000" b="1">
                <a:solidFill>
                  <a:srgbClr val="1C2C3F"/>
                </a:solidFill>
                <a:latin typeface="Aptos"/>
                <a:ea typeface="Aptos"/>
                <a:cs typeface="Aptos"/>
              </a:defRPr>
            </a:pPr>
            <a:endParaRPr/>
          </a:p>
        </p:txBody>
      </p:sp>
      <p:sp>
        <p:nvSpPr>
          <p:cNvPr id="4" name="TextBox 3">
            <a:extLst>
              <a:ext uri="{FF2B5EF4-FFF2-40B4-BE49-F238E27FC236}">
                <a16:creationId xmlns:a16="http://schemas.microsoft.com/office/drawing/2014/main" id="{E2715BD5-ABD2-4ED4-A5C2-00712C3828FB}"/>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850" b="0">
                <a:solidFill>
                  <a:srgbClr val="5C6771"/>
                </a:solidFill>
                <a:latin typeface="Aptos"/>
                <a:ea typeface="Aptos"/>
                <a:cs typeface="Aptos"/>
              </a:defRPr>
            </a:pPr>
            <a:endParaRPr/>
          </a:p>
        </p:txBody>
      </p:sp>
      <p:sp>
        <p:nvSpPr>
          <p:cNvPr id="5" name="TextBox 4">
            <a:extLst>
              <a:ext uri="{FF2B5EF4-FFF2-40B4-BE49-F238E27FC236}">
                <a16:creationId xmlns:a16="http://schemas.microsoft.com/office/drawing/2014/main" id="{2B5D197E-98E6-4F52-BBFE-12A1FE5A2D77}"/>
              </a:ext>
            </a:extLst>
          </p:cNvPr>
          <p:cNvSpPr>
            <a:spLocks noGrp="1"/>
          </p:cNvSpPr>
          <p:nvPr/>
        </p:nvSpPr>
        <p:spPr>
          <a:xfrm>
            <a:off x="1965960" y="1874519"/>
            <a:ext cx="2057400" cy="731520"/>
          </a:xfrm>
          <a:prstGeom prst="rect">
            <a:avLst/>
          </a:prstGeom>
          <a:noFill/>
        </p:spPr>
        <p:txBody>
          <a:bodyPr wrap="square" lIns="0" tIns="0" rIns="0" bIns="0">
            <a:spAutoFit/>
          </a:bodyPr>
          <a:lstStyle/>
          <a:p>
            <a:pPr>
              <a:buNone/>
              <a:defRPr sz="5400" b="1">
                <a:solidFill>
                  <a:srgbClr val="1C2C3F"/>
                </a:solidFill>
                <a:latin typeface="Aptos"/>
                <a:ea typeface="Aptos"/>
                <a:cs typeface="Aptos"/>
              </a:defRPr>
            </a:pPr>
            <a:endParaRPr/>
          </a:p>
        </p:txBody>
      </p:sp>
      <p:sp>
        <p:nvSpPr>
          <p:cNvPr id="6" name="TextBox 5">
            <a:extLst>
              <a:ext uri="{FF2B5EF4-FFF2-40B4-BE49-F238E27FC236}">
                <a16:creationId xmlns:a16="http://schemas.microsoft.com/office/drawing/2014/main" id="{B1C6DF05-281A-4047-9C8D-66AC24873083}"/>
              </a:ext>
            </a:extLst>
          </p:cNvPr>
          <p:cNvSpPr>
            <a:spLocks noGrp="1"/>
          </p:cNvSpPr>
          <p:nvPr/>
        </p:nvSpPr>
        <p:spPr>
          <a:xfrm>
            <a:off x="3886200" y="2121408"/>
            <a:ext cx="2926080" cy="292608"/>
          </a:xfrm>
          <a:prstGeom prst="rect">
            <a:avLst/>
          </a:prstGeom>
          <a:noFill/>
        </p:spPr>
        <p:txBody>
          <a:bodyPr wrap="square" lIns="0" tIns="0" rIns="0" bIns="0">
            <a:spAutoFit/>
          </a:bodyPr>
          <a:lstStyle/>
          <a:p>
            <a:pPr>
              <a:buNone/>
              <a:defRPr sz="1800" b="1">
                <a:solidFill>
                  <a:srgbClr val="467853"/>
                </a:solidFill>
                <a:latin typeface="Aptos"/>
                <a:ea typeface="Aptos"/>
                <a:cs typeface="Aptos"/>
              </a:defRPr>
            </a:pPr>
            <a:endParaRPr/>
          </a:p>
        </p:txBody>
      </p:sp>
      <p:sp>
        <p:nvSpPr>
          <p:cNvPr id="7" name="TextBox 6">
            <a:extLst>
              <a:ext uri="{FF2B5EF4-FFF2-40B4-BE49-F238E27FC236}">
                <a16:creationId xmlns:a16="http://schemas.microsoft.com/office/drawing/2014/main" id="{BEDD4381-94CA-4E67-BBAD-BA0B3BD0E0CE}"/>
              </a:ext>
            </a:extLst>
          </p:cNvPr>
          <p:cNvSpPr>
            <a:spLocks noGrp="1"/>
          </p:cNvSpPr>
          <p:nvPr/>
        </p:nvSpPr>
        <p:spPr>
          <a:xfrm>
            <a:off x="1993392" y="2926080"/>
            <a:ext cx="5029200" cy="411480"/>
          </a:xfrm>
          <a:prstGeom prst="rect">
            <a:avLst/>
          </a:prstGeom>
          <a:noFill/>
        </p:spPr>
        <p:txBody>
          <a:bodyPr wrap="square" lIns="0" tIns="0" rIns="0" bIns="0">
            <a:spAutoFit/>
          </a:bodyPr>
          <a:lstStyle/>
          <a:p>
            <a:pPr>
              <a:buNone/>
              <a:defRPr sz="1450" b="0">
                <a:solidFill>
                  <a:srgbClr val="1C1F23"/>
                </a:solidFill>
                <a:latin typeface="Aptos"/>
                <a:ea typeface="Aptos"/>
                <a:cs typeface="Aptos"/>
              </a:defRPr>
            </a:pPr>
            <a:endParaRPr/>
          </a:p>
        </p:txBody>
      </p:sp>
      <p:sp>
        <p:nvSpPr>
          <p:cNvPr id="8" name="TextBox 7">
            <a:extLst>
              <a:ext uri="{FF2B5EF4-FFF2-40B4-BE49-F238E27FC236}">
                <a16:creationId xmlns:a16="http://schemas.microsoft.com/office/drawing/2014/main" id="{78CBA9A5-96F0-4910-AA44-2F0D4851F80D}"/>
              </a:ext>
            </a:extLst>
          </p:cNvPr>
          <p:cNvSpPr>
            <a:spLocks noGrp="1"/>
          </p:cNvSpPr>
          <p:nvPr/>
        </p:nvSpPr>
        <p:spPr>
          <a:xfrm>
            <a:off x="2011680" y="3886200"/>
            <a:ext cx="1234440" cy="210312"/>
          </a:xfrm>
          <a:prstGeom prst="rect">
            <a:avLst/>
          </a:prstGeom>
          <a:noFill/>
        </p:spPr>
        <p:txBody>
          <a:bodyPr wrap="square" lIns="0" tIns="0" rIns="0" bIns="0">
            <a:spAutoFit/>
          </a:bodyPr>
          <a:lstStyle/>
          <a:p>
            <a:pPr>
              <a:buNone/>
              <a:defRPr sz="1000" b="1">
                <a:solidFill>
                  <a:srgbClr val="467853"/>
                </a:solidFill>
                <a:latin typeface="Aptos"/>
                <a:ea typeface="Aptos"/>
                <a:cs typeface="Aptos"/>
              </a:defRPr>
            </a:pPr>
            <a:endParaRPr/>
          </a:p>
        </p:txBody>
      </p:sp>
      <p:sp>
        <p:nvSpPr>
          <p:cNvPr id="9" name="TextBox 8">
            <a:extLst>
              <a:ext uri="{FF2B5EF4-FFF2-40B4-BE49-F238E27FC236}">
                <a16:creationId xmlns:a16="http://schemas.microsoft.com/office/drawing/2014/main" id="{F7362292-0663-486C-BF04-29FE5F7265DB}"/>
              </a:ext>
            </a:extLst>
          </p:cNvPr>
          <p:cNvSpPr>
            <a:spLocks noGrp="1"/>
          </p:cNvSpPr>
          <p:nvPr/>
        </p:nvSpPr>
        <p:spPr>
          <a:xfrm>
            <a:off x="3383280" y="386791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0" name="TextBox 9">
            <a:extLst>
              <a:ext uri="{FF2B5EF4-FFF2-40B4-BE49-F238E27FC236}">
                <a16:creationId xmlns:a16="http://schemas.microsoft.com/office/drawing/2014/main" id="{C4749763-6E61-4C19-ACCF-5D56FDC925C1}"/>
              </a:ext>
            </a:extLst>
          </p:cNvPr>
          <p:cNvSpPr>
            <a:spLocks noGrp="1"/>
          </p:cNvSpPr>
          <p:nvPr/>
        </p:nvSpPr>
        <p:spPr>
          <a:xfrm>
            <a:off x="2011680" y="4389120"/>
            <a:ext cx="1234440" cy="210312"/>
          </a:xfrm>
          <a:prstGeom prst="rect">
            <a:avLst/>
          </a:prstGeom>
          <a:noFill/>
        </p:spPr>
        <p:txBody>
          <a:bodyPr wrap="square" lIns="0" tIns="0" rIns="0" bIns="0">
            <a:spAutoFit/>
          </a:bodyPr>
          <a:lstStyle/>
          <a:p>
            <a:pPr>
              <a:buNone/>
              <a:defRPr sz="1000" b="1">
                <a:solidFill>
                  <a:srgbClr val="245D88"/>
                </a:solidFill>
                <a:latin typeface="Aptos"/>
                <a:ea typeface="Aptos"/>
                <a:cs typeface="Aptos"/>
              </a:defRPr>
            </a:pPr>
            <a:endParaRPr/>
          </a:p>
        </p:txBody>
      </p:sp>
      <p:sp>
        <p:nvSpPr>
          <p:cNvPr id="11" name="TextBox 10">
            <a:extLst>
              <a:ext uri="{FF2B5EF4-FFF2-40B4-BE49-F238E27FC236}">
                <a16:creationId xmlns:a16="http://schemas.microsoft.com/office/drawing/2014/main" id="{B43E37CC-40D3-4C0F-A936-AB86843176ED}"/>
              </a:ext>
            </a:extLst>
          </p:cNvPr>
          <p:cNvSpPr>
            <a:spLocks noGrp="1"/>
          </p:cNvSpPr>
          <p:nvPr/>
        </p:nvSpPr>
        <p:spPr>
          <a:xfrm>
            <a:off x="3383280" y="437083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2" name="TextBox 11">
            <a:extLst>
              <a:ext uri="{FF2B5EF4-FFF2-40B4-BE49-F238E27FC236}">
                <a16:creationId xmlns:a16="http://schemas.microsoft.com/office/drawing/2014/main" id="{7EB41ECE-1AEB-465F-88E6-5058BA211025}"/>
              </a:ext>
            </a:extLst>
          </p:cNvPr>
          <p:cNvSpPr>
            <a:spLocks noGrp="1"/>
          </p:cNvSpPr>
          <p:nvPr/>
        </p:nvSpPr>
        <p:spPr>
          <a:xfrm>
            <a:off x="2011680" y="4892040"/>
            <a:ext cx="1234440" cy="210312"/>
          </a:xfrm>
          <a:prstGeom prst="rect">
            <a:avLst/>
          </a:prstGeom>
          <a:noFill/>
        </p:spPr>
        <p:txBody>
          <a:bodyPr wrap="square" lIns="0" tIns="0" rIns="0" bIns="0">
            <a:spAutoFit/>
          </a:bodyPr>
          <a:lstStyle/>
          <a:p>
            <a:pPr>
              <a:buNone/>
              <a:defRPr sz="1000" b="1">
                <a:solidFill>
                  <a:srgbClr val="467853"/>
                </a:solidFill>
                <a:latin typeface="Aptos"/>
                <a:ea typeface="Aptos"/>
                <a:cs typeface="Aptos"/>
              </a:defRPr>
            </a:pPr>
            <a:endParaRPr/>
          </a:p>
        </p:txBody>
      </p:sp>
      <p:sp>
        <p:nvSpPr>
          <p:cNvPr id="13" name="TextBox 12">
            <a:extLst>
              <a:ext uri="{FF2B5EF4-FFF2-40B4-BE49-F238E27FC236}">
                <a16:creationId xmlns:a16="http://schemas.microsoft.com/office/drawing/2014/main" id="{69D5A869-5F6B-419B-8D22-5E89211E4A93}"/>
              </a:ext>
            </a:extLst>
          </p:cNvPr>
          <p:cNvSpPr>
            <a:spLocks noGrp="1"/>
          </p:cNvSpPr>
          <p:nvPr/>
        </p:nvSpPr>
        <p:spPr>
          <a:xfrm>
            <a:off x="3383280" y="4873752"/>
            <a:ext cx="3840480" cy="246888"/>
          </a:xfrm>
          <a:prstGeom prst="rect">
            <a:avLst/>
          </a:prstGeom>
          <a:noFill/>
        </p:spPr>
        <p:txBody>
          <a:bodyPr wrap="square" lIns="0" tIns="0" rIns="0" bIns="0">
            <a:spAutoFit/>
          </a:bodyPr>
          <a:lstStyle/>
          <a:p>
            <a:pPr>
              <a:buNone/>
              <a:defRPr sz="1300" b="1">
                <a:solidFill>
                  <a:srgbClr val="1C2C3F"/>
                </a:solidFill>
                <a:latin typeface="Aptos"/>
                <a:ea typeface="Aptos"/>
                <a:cs typeface="Aptos"/>
              </a:defRPr>
            </a:pPr>
            <a:endParaRPr/>
          </a:p>
        </p:txBody>
      </p:sp>
      <p:sp>
        <p:nvSpPr>
          <p:cNvPr id="14" name="TextBox 13">
            <a:extLst>
              <a:ext uri="{FF2B5EF4-FFF2-40B4-BE49-F238E27FC236}">
                <a16:creationId xmlns:a16="http://schemas.microsoft.com/office/drawing/2014/main" id="{74C17BB3-D848-4D0A-8FFD-BEC795A5060C}"/>
              </a:ext>
            </a:extLst>
          </p:cNvPr>
          <p:cNvSpPr>
            <a:spLocks noGrp="1"/>
          </p:cNvSpPr>
          <p:nvPr/>
        </p:nvSpPr>
        <p:spPr>
          <a:xfrm>
            <a:off x="7955279" y="5257800"/>
            <a:ext cx="2560320" cy="259080"/>
          </a:xfrm>
          <a:prstGeom prst="rect">
            <a:avLst/>
          </a:prstGeom>
          <a:noFill/>
        </p:spPr>
        <p:txBody>
          <a:bodyPr wrap="square" lIns="0" tIns="0" rIns="0" bIns="0">
            <a:spAutoFit/>
          </a:bodyPr>
          <a:lstStyle/>
          <a:p>
            <a:pPr>
              <a:buNone/>
              <a:defRPr sz="850" b="0">
                <a:solidFill>
                  <a:srgbClr val="5C6771"/>
                </a:solidFill>
                <a:latin typeface="Aptos"/>
                <a:ea typeface="Aptos"/>
                <a:cs typeface="Aptos"/>
              </a:defRPr>
            </a:pPr>
            <a:endParaRPr/>
          </a:p>
        </p:txBody>
      </p:sp>
      <p:sp>
        <p:nvSpPr>
          <p:cNvPr id="16" name="Rectangle 15">
            <a:extLst>
              <a:ext uri="{FF2B5EF4-FFF2-40B4-BE49-F238E27FC236}">
                <a16:creationId xmlns:a16="http://schemas.microsoft.com/office/drawing/2014/main" id="{02622EFC-2351-40D3-B127-82621E3F2A15}"/>
              </a:ext>
            </a:extLst>
          </p:cNvPr>
          <p:cNvSpPr>
            <a:spLocks noGrp="1"/>
          </p:cNvSpPr>
          <p:nvPr/>
        </p:nvSpPr>
        <p:spPr>
          <a:xfrm>
            <a:off x="1962150" y="438150"/>
            <a:ext cx="8324850" cy="437198"/>
          </a:xfrm>
          <a:prstGeom prst="rect">
            <a:avLst/>
          </a:prstGeom>
          <a:noFill/>
          <a:ln w="0">
            <a:noFill/>
          </a:ln>
        </p:spPr>
        <p:txBody>
          <a:bodyPr/>
          <a:lstStyle/>
          <a:p>
            <a:pPr>
              <a:buNone/>
              <a:defRPr sz="2550" b="1">
                <a:solidFill>
                  <a:srgbClr val="233244"/>
                </a:solidFill>
                <a:latin typeface="Arial"/>
                <a:ea typeface="Arial"/>
                <a:cs typeface="Arial"/>
              </a:defRPr>
            </a:pPr>
            <a:r>
              <a:rPr lang="fi-FI" sz="2550" b="1" dirty="0" err="1">
                <a:solidFill>
                  <a:srgbClr val="233244"/>
                </a:solidFill>
                <a:latin typeface="Arial"/>
                <a:ea typeface="Arial"/>
                <a:cs typeface="Arial"/>
              </a:rPr>
              <a:t>Gender</a:t>
            </a:r>
            <a:r>
              <a:rPr lang="fi-FI" sz="2550" b="1" dirty="0">
                <a:solidFill>
                  <a:srgbClr val="233244"/>
                </a:solidFill>
                <a:latin typeface="Arial"/>
                <a:ea typeface="Arial"/>
                <a:cs typeface="Arial"/>
              </a:rPr>
              <a:t> </a:t>
            </a:r>
            <a:r>
              <a:rPr lang="fi-FI" sz="2550" b="1">
                <a:solidFill>
                  <a:srgbClr val="233244"/>
                </a:solidFill>
                <a:latin typeface="Arial"/>
                <a:ea typeface="Arial"/>
                <a:cs typeface="Arial"/>
              </a:rPr>
              <a:t>Equality</a:t>
            </a:r>
            <a:endParaRPr sz="2550" b="1" dirty="0">
              <a:solidFill>
                <a:srgbClr val="233244"/>
              </a:solidFill>
              <a:latin typeface="Arial"/>
              <a:ea typeface="Arial"/>
              <a:cs typeface="Arial"/>
            </a:endParaRPr>
          </a:p>
        </p:txBody>
      </p:sp>
      <p:sp>
        <p:nvSpPr>
          <p:cNvPr id="17" name="Rectangle 16">
            <a:extLst>
              <a:ext uri="{FF2B5EF4-FFF2-40B4-BE49-F238E27FC236}">
                <a16:creationId xmlns:a16="http://schemas.microsoft.com/office/drawing/2014/main" id="{0BBEBD6C-FCFB-4E8C-AF6A-D49E38325B9E}"/>
              </a:ext>
            </a:extLst>
          </p:cNvPr>
          <p:cNvSpPr>
            <a:spLocks noGrp="1"/>
          </p:cNvSpPr>
          <p:nvPr/>
        </p:nvSpPr>
        <p:spPr>
          <a:xfrm>
            <a:off x="1962150" y="866775"/>
            <a:ext cx="8324850" cy="333375"/>
          </a:xfrm>
          <a:prstGeom prst="rect">
            <a:avLst/>
          </a:prstGeom>
          <a:noFill/>
          <a:ln w="0">
            <a:noFill/>
          </a:ln>
        </p:spPr>
        <p:txBody>
          <a:bodyPr/>
          <a:lstStyle/>
          <a:p>
            <a:pPr>
              <a:buNone/>
              <a:defRPr sz="1500" b="0">
                <a:solidFill>
                  <a:srgbClr val="233244"/>
                </a:solidFill>
                <a:latin typeface="Arial"/>
                <a:ea typeface="Arial"/>
                <a:cs typeface="Arial"/>
              </a:defRPr>
            </a:pPr>
            <a:r>
              <a:rPr sz="1500" b="0" dirty="0">
                <a:solidFill>
                  <a:srgbClr val="233244"/>
                </a:solidFill>
                <a:latin typeface="Arial"/>
                <a:ea typeface="Arial"/>
                <a:cs typeface="Arial"/>
              </a:rPr>
              <a:t>Share of women</a:t>
            </a:r>
            <a:r>
              <a:rPr lang="fi-FI" sz="1500" b="0" dirty="0">
                <a:solidFill>
                  <a:srgbClr val="233244"/>
                </a:solidFill>
                <a:latin typeface="Arial"/>
                <a:ea typeface="Arial"/>
                <a:cs typeface="Arial"/>
              </a:rPr>
              <a:t>/</a:t>
            </a:r>
            <a:r>
              <a:rPr lang="fi-FI" sz="1500" b="0" dirty="0" err="1">
                <a:solidFill>
                  <a:srgbClr val="233244"/>
                </a:solidFill>
                <a:latin typeface="Arial"/>
                <a:ea typeface="Arial"/>
                <a:cs typeface="Arial"/>
              </a:rPr>
              <a:t>men</a:t>
            </a:r>
            <a:r>
              <a:rPr sz="1500" b="0" dirty="0">
                <a:solidFill>
                  <a:srgbClr val="233244"/>
                </a:solidFill>
                <a:latin typeface="Arial"/>
                <a:ea typeface="Arial"/>
                <a:cs typeface="Arial"/>
              </a:rPr>
              <a:t> in each European Boxing body</a:t>
            </a:r>
          </a:p>
        </p:txBody>
      </p:sp>
      <p:graphicFrame>
        <p:nvGraphicFramePr>
          <p:cNvPr id="37" name="Table 36"/>
          <p:cNvGraphicFramePr/>
          <p:nvPr>
            <p:extLst>
              <p:ext uri="{D42A27DB-BD31-4B8C-83A1-F6EECF244321}">
                <p14:modId xmlns:p14="http://schemas.microsoft.com/office/powerpoint/2010/main" val="749196310"/>
              </p:ext>
            </p:extLst>
          </p:nvPr>
        </p:nvGraphicFramePr>
        <p:xfrm>
          <a:off x="2000250" y="1504950"/>
          <a:ext cx="8286750" cy="3600450"/>
        </p:xfrm>
        <a:graphic>
          <a:graphicData uri="http://schemas.openxmlformats.org/drawingml/2006/table">
            <a:tbl>
              <a:tblPr/>
              <a:tblGrid>
                <a:gridCol w="619125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tblGrid>
              <a:tr h="600075">
                <a:tc>
                  <a:txBody>
                    <a:bodyPr/>
                    <a:lstStyle/>
                    <a:p>
                      <a:r>
                        <a:rPr sz="1800" b="1">
                          <a:solidFill>
                            <a:srgbClr val="FFFFFF"/>
                          </a:solidFill>
                          <a:latin typeface="Arial"/>
                          <a:ea typeface="Arial"/>
                          <a:cs typeface="Arial"/>
                        </a:rPr>
                        <a:t>Body</a:t>
                      </a:r>
                    </a:p>
                  </a:txBody>
                  <a:tcPr>
                    <a:solidFill>
                      <a:srgbClr val="233244"/>
                    </a:solidFill>
                  </a:tcPr>
                </a:tc>
                <a:tc>
                  <a:txBody>
                    <a:bodyPr/>
                    <a:lstStyle/>
                    <a:p>
                      <a:r>
                        <a:rPr sz="1800" b="1" dirty="0">
                          <a:solidFill>
                            <a:srgbClr val="FFFFFF"/>
                          </a:solidFill>
                          <a:latin typeface="Arial"/>
                          <a:ea typeface="Arial"/>
                          <a:cs typeface="Arial"/>
                        </a:rPr>
                        <a:t>Women</a:t>
                      </a:r>
                      <a:r>
                        <a:rPr lang="fi-FI" sz="1800" b="1" dirty="0">
                          <a:solidFill>
                            <a:srgbClr val="FFFFFF"/>
                          </a:solidFill>
                          <a:latin typeface="Arial"/>
                          <a:ea typeface="Arial"/>
                          <a:cs typeface="Arial"/>
                        </a:rPr>
                        <a:t> / </a:t>
                      </a:r>
                      <a:r>
                        <a:rPr lang="fi-FI" sz="1800" b="1" dirty="0" err="1">
                          <a:solidFill>
                            <a:srgbClr val="FFFFFF"/>
                          </a:solidFill>
                          <a:latin typeface="Arial"/>
                          <a:ea typeface="Arial"/>
                          <a:cs typeface="Arial"/>
                        </a:rPr>
                        <a:t>Men</a:t>
                      </a:r>
                      <a:endParaRPr sz="1800" b="1" dirty="0">
                        <a:solidFill>
                          <a:srgbClr val="FFFFFF"/>
                        </a:solidFill>
                        <a:latin typeface="Arial"/>
                        <a:ea typeface="Arial"/>
                        <a:cs typeface="Arial"/>
                      </a:endParaRPr>
                    </a:p>
                  </a:txBody>
                  <a:tcPr>
                    <a:solidFill>
                      <a:srgbClr val="233244"/>
                    </a:solidFill>
                  </a:tcPr>
                </a:tc>
                <a:extLst>
                  <a:ext uri="{0D108BD9-81ED-4DB2-BD59-A6C34878D82A}">
                    <a16:rowId xmlns:a16="http://schemas.microsoft.com/office/drawing/2014/main" val="10000"/>
                  </a:ext>
                </a:extLst>
              </a:tr>
              <a:tr h="600075">
                <a:tc>
                  <a:txBody>
                    <a:bodyPr/>
                    <a:lstStyle/>
                    <a:p>
                      <a:r>
                        <a:rPr sz="1800" b="0">
                          <a:solidFill>
                            <a:srgbClr val="233244"/>
                          </a:solidFill>
                          <a:latin typeface="Arial"/>
                          <a:ea typeface="Arial"/>
                          <a:cs typeface="Arial"/>
                        </a:rPr>
                        <a:t>Office</a:t>
                      </a:r>
                    </a:p>
                  </a:txBody>
                  <a:tcPr>
                    <a:solidFill>
                      <a:srgbClr val="F5F8FA"/>
                    </a:solidFill>
                  </a:tcPr>
                </a:tc>
                <a:tc>
                  <a:txBody>
                    <a:bodyPr/>
                    <a:lstStyle/>
                    <a:p>
                      <a:r>
                        <a:rPr sz="1800" b="1" dirty="0">
                          <a:solidFill>
                            <a:srgbClr val="233244"/>
                          </a:solidFill>
                          <a:latin typeface="Arial"/>
                          <a:ea typeface="Arial"/>
                          <a:cs typeface="Arial"/>
                        </a:rPr>
                        <a:t>67%</a:t>
                      </a:r>
                      <a:r>
                        <a:rPr lang="fi-FI" sz="1800" b="1" dirty="0">
                          <a:solidFill>
                            <a:srgbClr val="233244"/>
                          </a:solidFill>
                          <a:latin typeface="Arial"/>
                          <a:ea typeface="Arial"/>
                          <a:cs typeface="Arial"/>
                        </a:rPr>
                        <a:t> / 33 %</a:t>
                      </a:r>
                      <a:endParaRPr sz="1800" b="1" dirty="0">
                        <a:solidFill>
                          <a:srgbClr val="233244"/>
                        </a:solidFill>
                        <a:latin typeface="Arial"/>
                        <a:ea typeface="Arial"/>
                        <a:cs typeface="Arial"/>
                      </a:endParaRPr>
                    </a:p>
                  </a:txBody>
                  <a:tcPr>
                    <a:solidFill>
                      <a:srgbClr val="F5F8FA"/>
                    </a:solidFill>
                  </a:tcPr>
                </a:tc>
                <a:extLst>
                  <a:ext uri="{0D108BD9-81ED-4DB2-BD59-A6C34878D82A}">
                    <a16:rowId xmlns:a16="http://schemas.microsoft.com/office/drawing/2014/main" val="10001"/>
                  </a:ext>
                </a:extLst>
              </a:tr>
              <a:tr h="600075">
                <a:tc>
                  <a:txBody>
                    <a:bodyPr/>
                    <a:lstStyle/>
                    <a:p>
                      <a:r>
                        <a:rPr lang="fi-FI" sz="1800" b="0" dirty="0" err="1">
                          <a:solidFill>
                            <a:srgbClr val="233244"/>
                          </a:solidFill>
                          <a:latin typeface="Arial"/>
                          <a:ea typeface="Arial"/>
                          <a:cs typeface="Arial"/>
                        </a:rPr>
                        <a:t>The</a:t>
                      </a:r>
                      <a:r>
                        <a:rPr lang="fi-FI" sz="1800" b="0" dirty="0">
                          <a:solidFill>
                            <a:srgbClr val="233244"/>
                          </a:solidFill>
                          <a:latin typeface="Arial"/>
                          <a:ea typeface="Arial"/>
                          <a:cs typeface="Arial"/>
                        </a:rPr>
                        <a:t> </a:t>
                      </a:r>
                      <a:r>
                        <a:rPr lang="fi-FI" sz="1800" b="0" dirty="0" err="1">
                          <a:solidFill>
                            <a:srgbClr val="233244"/>
                          </a:solidFill>
                          <a:latin typeface="Arial"/>
                          <a:ea typeface="Arial"/>
                          <a:cs typeface="Arial"/>
                        </a:rPr>
                        <a:t>Executive</a:t>
                      </a:r>
                      <a:r>
                        <a:rPr lang="fi-FI" sz="1800" b="0" dirty="0">
                          <a:solidFill>
                            <a:srgbClr val="233244"/>
                          </a:solidFill>
                          <a:latin typeface="Arial"/>
                          <a:ea typeface="Arial"/>
                          <a:cs typeface="Arial"/>
                        </a:rPr>
                        <a:t> </a:t>
                      </a:r>
                      <a:r>
                        <a:rPr sz="1800" b="0" dirty="0">
                          <a:solidFill>
                            <a:srgbClr val="233244"/>
                          </a:solidFill>
                          <a:latin typeface="Arial"/>
                          <a:ea typeface="Arial"/>
                          <a:cs typeface="Arial"/>
                        </a:rPr>
                        <a:t>Board</a:t>
                      </a:r>
                    </a:p>
                  </a:txBody>
                  <a:tcPr>
                    <a:solidFill>
                      <a:srgbClr val="FFFFFF"/>
                    </a:solidFill>
                  </a:tcPr>
                </a:tc>
                <a:tc>
                  <a:txBody>
                    <a:bodyPr/>
                    <a:lstStyle/>
                    <a:p>
                      <a:r>
                        <a:rPr lang="fi-FI" sz="1800" b="1" dirty="0">
                          <a:solidFill>
                            <a:srgbClr val="233244"/>
                          </a:solidFill>
                          <a:latin typeface="Arial"/>
                          <a:ea typeface="Arial"/>
                          <a:cs typeface="Arial"/>
                        </a:rPr>
                        <a:t>27</a:t>
                      </a:r>
                      <a:r>
                        <a:rPr sz="1800" b="1" dirty="0">
                          <a:solidFill>
                            <a:srgbClr val="233244"/>
                          </a:solidFill>
                          <a:latin typeface="Arial"/>
                          <a:ea typeface="Arial"/>
                          <a:cs typeface="Arial"/>
                        </a:rPr>
                        <a:t>%</a:t>
                      </a:r>
                      <a:r>
                        <a:rPr lang="fi-FI" sz="1800" b="1" dirty="0">
                          <a:solidFill>
                            <a:srgbClr val="233244"/>
                          </a:solidFill>
                          <a:latin typeface="Arial"/>
                          <a:ea typeface="Arial"/>
                          <a:cs typeface="Arial"/>
                        </a:rPr>
                        <a:t> / 73%</a:t>
                      </a:r>
                      <a:endParaRPr sz="1800" b="1" dirty="0">
                        <a:solidFill>
                          <a:srgbClr val="233244"/>
                        </a:solidFill>
                        <a:latin typeface="Arial"/>
                        <a:ea typeface="Arial"/>
                        <a:cs typeface="Arial"/>
                      </a:endParaRPr>
                    </a:p>
                  </a:txBody>
                  <a:tcPr>
                    <a:solidFill>
                      <a:srgbClr val="FFFFFF"/>
                    </a:solidFill>
                  </a:tcPr>
                </a:tc>
                <a:extLst>
                  <a:ext uri="{0D108BD9-81ED-4DB2-BD59-A6C34878D82A}">
                    <a16:rowId xmlns:a16="http://schemas.microsoft.com/office/drawing/2014/main" val="10002"/>
                  </a:ext>
                </a:extLst>
              </a:tr>
              <a:tr h="600075">
                <a:tc>
                  <a:txBody>
                    <a:bodyPr/>
                    <a:lstStyle/>
                    <a:p>
                      <a:r>
                        <a:rPr sz="1800" b="0" dirty="0">
                          <a:solidFill>
                            <a:srgbClr val="233244"/>
                          </a:solidFill>
                          <a:latin typeface="Arial"/>
                          <a:ea typeface="Arial"/>
                          <a:cs typeface="Arial"/>
                        </a:rPr>
                        <a:t>Sports and Competition</a:t>
                      </a:r>
                      <a:r>
                        <a:rPr lang="fi-FI" sz="1800" b="0" dirty="0">
                          <a:solidFill>
                            <a:srgbClr val="233244"/>
                          </a:solidFill>
                          <a:latin typeface="Arial"/>
                          <a:ea typeface="Arial"/>
                          <a:cs typeface="Arial"/>
                        </a:rPr>
                        <a:t> </a:t>
                      </a:r>
                      <a:r>
                        <a:rPr lang="fi-FI" sz="1800" b="0" dirty="0" err="1">
                          <a:solidFill>
                            <a:srgbClr val="233244"/>
                          </a:solidFill>
                          <a:latin typeface="Arial"/>
                          <a:ea typeface="Arial"/>
                          <a:cs typeface="Arial"/>
                        </a:rPr>
                        <a:t>Committee</a:t>
                      </a:r>
                      <a:endParaRPr sz="1800" b="0" dirty="0">
                        <a:solidFill>
                          <a:srgbClr val="233244"/>
                        </a:solidFill>
                        <a:latin typeface="Arial"/>
                        <a:ea typeface="Arial"/>
                        <a:cs typeface="Arial"/>
                      </a:endParaRPr>
                    </a:p>
                  </a:txBody>
                  <a:tcPr>
                    <a:solidFill>
                      <a:srgbClr val="F5F8FA"/>
                    </a:solidFill>
                  </a:tcPr>
                </a:tc>
                <a:tc>
                  <a:txBody>
                    <a:bodyPr/>
                    <a:lstStyle/>
                    <a:p>
                      <a:r>
                        <a:rPr sz="1800" b="1" dirty="0">
                          <a:solidFill>
                            <a:srgbClr val="233244"/>
                          </a:solidFill>
                          <a:latin typeface="Arial"/>
                          <a:ea typeface="Arial"/>
                          <a:cs typeface="Arial"/>
                        </a:rPr>
                        <a:t>14%</a:t>
                      </a:r>
                      <a:r>
                        <a:rPr lang="fi-FI" sz="1800" b="1" dirty="0">
                          <a:solidFill>
                            <a:srgbClr val="233244"/>
                          </a:solidFill>
                          <a:latin typeface="Arial"/>
                          <a:ea typeface="Arial"/>
                          <a:cs typeface="Arial"/>
                        </a:rPr>
                        <a:t> / 86%</a:t>
                      </a:r>
                      <a:endParaRPr sz="1800" b="1" dirty="0">
                        <a:solidFill>
                          <a:srgbClr val="233244"/>
                        </a:solidFill>
                        <a:latin typeface="Arial"/>
                        <a:ea typeface="Arial"/>
                        <a:cs typeface="Arial"/>
                      </a:endParaRPr>
                    </a:p>
                  </a:txBody>
                  <a:tcPr>
                    <a:solidFill>
                      <a:srgbClr val="F5F8FA"/>
                    </a:solidFill>
                  </a:tcPr>
                </a:tc>
                <a:extLst>
                  <a:ext uri="{0D108BD9-81ED-4DB2-BD59-A6C34878D82A}">
                    <a16:rowId xmlns:a16="http://schemas.microsoft.com/office/drawing/2014/main" val="10003"/>
                  </a:ext>
                </a:extLst>
              </a:tr>
              <a:tr h="600075">
                <a:tc>
                  <a:txBody>
                    <a:bodyPr/>
                    <a:lstStyle/>
                    <a:p>
                      <a:r>
                        <a:rPr sz="1800" b="0" dirty="0">
                          <a:solidFill>
                            <a:srgbClr val="233244"/>
                          </a:solidFill>
                          <a:latin typeface="Arial"/>
                          <a:ea typeface="Arial"/>
                          <a:cs typeface="Arial"/>
                        </a:rPr>
                        <a:t>Referees and Judges</a:t>
                      </a:r>
                      <a:r>
                        <a:rPr lang="fi-FI" sz="1800" b="0" dirty="0">
                          <a:solidFill>
                            <a:srgbClr val="233244"/>
                          </a:solidFill>
                          <a:latin typeface="Arial"/>
                          <a:ea typeface="Arial"/>
                          <a:cs typeface="Arial"/>
                        </a:rPr>
                        <a:t> </a:t>
                      </a:r>
                      <a:r>
                        <a:rPr lang="fi-FI" sz="1800" b="0" dirty="0" err="1">
                          <a:solidFill>
                            <a:srgbClr val="233244"/>
                          </a:solidFill>
                          <a:latin typeface="Arial"/>
                          <a:ea typeface="Arial"/>
                          <a:cs typeface="Arial"/>
                        </a:rPr>
                        <a:t>Committee</a:t>
                      </a:r>
                      <a:endParaRPr sz="1800" b="0" dirty="0">
                        <a:solidFill>
                          <a:srgbClr val="233244"/>
                        </a:solidFill>
                        <a:latin typeface="Arial"/>
                        <a:ea typeface="Arial"/>
                        <a:cs typeface="Arial"/>
                      </a:endParaRPr>
                    </a:p>
                  </a:txBody>
                  <a:tcPr>
                    <a:solidFill>
                      <a:srgbClr val="FFFFFF"/>
                    </a:solidFill>
                  </a:tcPr>
                </a:tc>
                <a:tc>
                  <a:txBody>
                    <a:bodyPr/>
                    <a:lstStyle/>
                    <a:p>
                      <a:r>
                        <a:rPr sz="1800" b="1" dirty="0">
                          <a:solidFill>
                            <a:srgbClr val="233244"/>
                          </a:solidFill>
                          <a:latin typeface="Arial"/>
                          <a:ea typeface="Arial"/>
                          <a:cs typeface="Arial"/>
                        </a:rPr>
                        <a:t>40%</a:t>
                      </a:r>
                      <a:r>
                        <a:rPr lang="fi-FI" sz="1800" b="1" dirty="0">
                          <a:solidFill>
                            <a:srgbClr val="233244"/>
                          </a:solidFill>
                          <a:latin typeface="Arial"/>
                          <a:ea typeface="Arial"/>
                          <a:cs typeface="Arial"/>
                        </a:rPr>
                        <a:t> / 60%</a:t>
                      </a:r>
                      <a:endParaRPr sz="1800" b="1" dirty="0">
                        <a:solidFill>
                          <a:srgbClr val="233244"/>
                        </a:solidFill>
                        <a:latin typeface="Arial"/>
                        <a:ea typeface="Arial"/>
                        <a:cs typeface="Arial"/>
                      </a:endParaRPr>
                    </a:p>
                  </a:txBody>
                  <a:tcPr>
                    <a:solidFill>
                      <a:srgbClr val="FFFFFF"/>
                    </a:solidFill>
                  </a:tcPr>
                </a:tc>
                <a:extLst>
                  <a:ext uri="{0D108BD9-81ED-4DB2-BD59-A6C34878D82A}">
                    <a16:rowId xmlns:a16="http://schemas.microsoft.com/office/drawing/2014/main" val="10004"/>
                  </a:ext>
                </a:extLst>
              </a:tr>
              <a:tr h="600075">
                <a:tc>
                  <a:txBody>
                    <a:bodyPr/>
                    <a:lstStyle/>
                    <a:p>
                      <a:r>
                        <a:rPr sz="1800" b="0" dirty="0">
                          <a:solidFill>
                            <a:srgbClr val="233244"/>
                          </a:solidFill>
                          <a:latin typeface="Arial"/>
                          <a:ea typeface="Arial"/>
                          <a:cs typeface="Arial"/>
                        </a:rPr>
                        <a:t>Medical</a:t>
                      </a:r>
                      <a:r>
                        <a:rPr lang="fi-FI" sz="1800" b="0" dirty="0">
                          <a:solidFill>
                            <a:srgbClr val="233244"/>
                          </a:solidFill>
                          <a:latin typeface="Arial"/>
                          <a:ea typeface="Arial"/>
                          <a:cs typeface="Arial"/>
                        </a:rPr>
                        <a:t> </a:t>
                      </a:r>
                      <a:r>
                        <a:rPr lang="fi-FI" sz="1800" b="0" dirty="0" err="1">
                          <a:solidFill>
                            <a:srgbClr val="233244"/>
                          </a:solidFill>
                          <a:latin typeface="Arial"/>
                          <a:ea typeface="Arial"/>
                          <a:cs typeface="Arial"/>
                        </a:rPr>
                        <a:t>Committee</a:t>
                      </a:r>
                      <a:endParaRPr sz="1800" b="0" dirty="0">
                        <a:solidFill>
                          <a:srgbClr val="233244"/>
                        </a:solidFill>
                        <a:latin typeface="Arial"/>
                        <a:ea typeface="Arial"/>
                        <a:cs typeface="Arial"/>
                      </a:endParaRPr>
                    </a:p>
                  </a:txBody>
                  <a:tcPr>
                    <a:solidFill>
                      <a:srgbClr val="F5F8FA"/>
                    </a:solidFill>
                  </a:tcPr>
                </a:tc>
                <a:tc>
                  <a:txBody>
                    <a:bodyPr/>
                    <a:lstStyle/>
                    <a:p>
                      <a:r>
                        <a:rPr sz="1800" b="1" dirty="0">
                          <a:solidFill>
                            <a:srgbClr val="233244"/>
                          </a:solidFill>
                          <a:latin typeface="Arial"/>
                          <a:ea typeface="Arial"/>
                          <a:cs typeface="Arial"/>
                        </a:rPr>
                        <a:t>25%</a:t>
                      </a:r>
                      <a:r>
                        <a:rPr lang="fi-FI" sz="1800" b="1" dirty="0">
                          <a:solidFill>
                            <a:srgbClr val="233244"/>
                          </a:solidFill>
                          <a:latin typeface="Arial"/>
                          <a:ea typeface="Arial"/>
                          <a:cs typeface="Arial"/>
                        </a:rPr>
                        <a:t> / 75%</a:t>
                      </a:r>
                      <a:endParaRPr sz="1800" b="1" dirty="0">
                        <a:solidFill>
                          <a:srgbClr val="233244"/>
                        </a:solidFill>
                        <a:latin typeface="Arial"/>
                        <a:ea typeface="Arial"/>
                        <a:cs typeface="Arial"/>
                      </a:endParaRPr>
                    </a:p>
                  </a:txBody>
                  <a:tcPr>
                    <a:solidFill>
                      <a:srgbClr val="F5F8FA"/>
                    </a:solidFill>
                  </a:tcPr>
                </a:tc>
                <a:extLst>
                  <a:ext uri="{0D108BD9-81ED-4DB2-BD59-A6C34878D82A}">
                    <a16:rowId xmlns:a16="http://schemas.microsoft.com/office/drawing/2014/main" val="10005"/>
                  </a:ext>
                </a:extLst>
              </a:tr>
            </a:tbl>
          </a:graphicData>
        </a:graphic>
      </p:graphicFrame>
      <p:sp>
        <p:nvSpPr>
          <p:cNvPr id="19" name="Rectangle 18">
            <a:extLst>
              <a:ext uri="{FF2B5EF4-FFF2-40B4-BE49-F238E27FC236}">
                <a16:creationId xmlns:a16="http://schemas.microsoft.com/office/drawing/2014/main" id="{D9B1B177-D647-499C-B8CD-D73AA4046AC7}"/>
              </a:ext>
            </a:extLst>
          </p:cNvPr>
          <p:cNvSpPr>
            <a:spLocks noGrp="1"/>
          </p:cNvSpPr>
          <p:nvPr/>
        </p:nvSpPr>
        <p:spPr>
          <a:xfrm>
            <a:off x="2000250" y="5391150"/>
            <a:ext cx="8286750" cy="666750"/>
          </a:xfrm>
          <a:prstGeom prst="rect">
            <a:avLst/>
          </a:prstGeom>
          <a:noFill/>
          <a:ln w="0">
            <a:noFill/>
          </a:ln>
        </p:spPr>
        <p:txBody>
          <a:bodyPr/>
          <a:lstStyle/>
          <a:p>
            <a:pPr>
              <a:buNone/>
              <a:defRPr sz="1650" b="0">
                <a:solidFill>
                  <a:srgbClr val="233244"/>
                </a:solidFill>
                <a:latin typeface="Arial"/>
                <a:ea typeface="Arial"/>
                <a:cs typeface="Arial"/>
              </a:defRPr>
            </a:pPr>
            <a:endParaRPr sz="1650" b="0" dirty="0">
              <a:solidFill>
                <a:srgbClr val="233244"/>
              </a:solidFill>
              <a:latin typeface="Arial"/>
              <a:ea typeface="Arial"/>
              <a:cs typeface="Arial"/>
            </a:endParaRPr>
          </a:p>
        </p:txBody>
      </p:sp>
      <p:sp>
        <p:nvSpPr>
          <p:cNvPr id="38" name="TextBox 37"/>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Kirsi Korpaeus</a:t>
            </a:r>
          </a:p>
        </p:txBody>
      </p:sp>
    </p:spTree>
    <p:extLst>
      <p:ext uri="{BB962C8B-B14F-4D97-AF65-F5344CB8AC3E}">
        <p14:creationId xmlns:p14="http://schemas.microsoft.com/office/powerpoint/2010/main" val="316095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5BC18066-6ABF-4BFC-B681-83EE6083A4F8}"/>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Governance &amp; information</a:t>
            </a:r>
          </a:p>
        </p:txBody>
      </p:sp>
      <p:sp>
        <p:nvSpPr>
          <p:cNvPr id="4" name="TextBox 3">
            <a:extLst>
              <a:ext uri="{FF2B5EF4-FFF2-40B4-BE49-F238E27FC236}">
                <a16:creationId xmlns:a16="http://schemas.microsoft.com/office/drawing/2014/main" id="{35A4F524-BAF3-4042-8BC8-92B807AD6C42}"/>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Continuing to strengthen how European Boxing works</a:t>
            </a:r>
          </a:p>
        </p:txBody>
      </p:sp>
      <p:sp>
        <p:nvSpPr>
          <p:cNvPr id="5" name="Rounded Rectangle 4">
            <a:extLst>
              <a:ext uri="{FF2B5EF4-FFF2-40B4-BE49-F238E27FC236}">
                <a16:creationId xmlns:a16="http://schemas.microsoft.com/office/drawing/2014/main" id="{3395C432-52B2-4F60-9C6A-5475FCBDBFFA}"/>
              </a:ext>
            </a:extLst>
          </p:cNvPr>
          <p:cNvSpPr>
            <a:spLocks noGrp="1"/>
          </p:cNvSpPr>
          <p:nvPr/>
        </p:nvSpPr>
        <p:spPr>
          <a:xfrm>
            <a:off x="1965960" y="1645920"/>
            <a:ext cx="4023360" cy="292608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Rounded Rectangle 5">
            <a:extLst>
              <a:ext uri="{FF2B5EF4-FFF2-40B4-BE49-F238E27FC236}">
                <a16:creationId xmlns:a16="http://schemas.microsoft.com/office/drawing/2014/main" id="{F8C312D3-365D-43B2-84AB-A98F98E45322}"/>
              </a:ext>
            </a:extLst>
          </p:cNvPr>
          <p:cNvSpPr>
            <a:spLocks noGrp="1"/>
          </p:cNvSpPr>
          <p:nvPr/>
        </p:nvSpPr>
        <p:spPr>
          <a:xfrm>
            <a:off x="6355080" y="1645920"/>
            <a:ext cx="4023360" cy="2926080"/>
          </a:xfrm>
          <a:prstGeom prst="roundRect">
            <a:avLst/>
          </a:prstGeom>
          <a:solidFill>
            <a:srgbClr val="F8FAFC"/>
          </a:solidFill>
          <a:ln>
            <a:solidFill>
              <a:srgbClr val="E6EBF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TextBox 6">
            <a:extLst>
              <a:ext uri="{FF2B5EF4-FFF2-40B4-BE49-F238E27FC236}">
                <a16:creationId xmlns:a16="http://schemas.microsoft.com/office/drawing/2014/main" id="{FA24101C-BB6A-4254-9C5F-7FC32DB7FB5E}"/>
              </a:ext>
            </a:extLst>
          </p:cNvPr>
          <p:cNvSpPr>
            <a:spLocks noGrp="1"/>
          </p:cNvSpPr>
          <p:nvPr/>
        </p:nvSpPr>
        <p:spPr>
          <a:xfrm>
            <a:off x="2240280" y="1901952"/>
            <a:ext cx="32918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Current improvements</a:t>
            </a:r>
          </a:p>
        </p:txBody>
      </p:sp>
      <p:sp>
        <p:nvSpPr>
          <p:cNvPr id="8" name="TextBox 7">
            <a:extLst>
              <a:ext uri="{FF2B5EF4-FFF2-40B4-BE49-F238E27FC236}">
                <a16:creationId xmlns:a16="http://schemas.microsoft.com/office/drawing/2014/main" id="{13542495-8EB1-4111-8120-430A34B39D14}"/>
              </a:ext>
            </a:extLst>
          </p:cNvPr>
          <p:cNvSpPr>
            <a:spLocks noGrp="1"/>
          </p:cNvSpPr>
          <p:nvPr/>
        </p:nvSpPr>
        <p:spPr>
          <a:xfrm>
            <a:off x="2240280" y="2423160"/>
            <a:ext cx="3291840" cy="1280160"/>
          </a:xfrm>
          <a:prstGeom prst="rect">
            <a:avLst/>
          </a:prstGeom>
          <a:noFill/>
        </p:spPr>
        <p:txBody>
          <a:bodyPr wrap="square" lIns="0" tIns="0" rIns="0" bIns="0">
            <a:spAutoFit/>
          </a:bodyPr>
          <a:lstStyle/>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Governance information</a:t>
            </a:r>
          </a:p>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Board resolutions and flows</a:t>
            </a:r>
          </a:p>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Professional administration</a:t>
            </a:r>
          </a:p>
        </p:txBody>
      </p:sp>
      <p:sp>
        <p:nvSpPr>
          <p:cNvPr id="9" name="TextBox 8">
            <a:extLst>
              <a:ext uri="{FF2B5EF4-FFF2-40B4-BE49-F238E27FC236}">
                <a16:creationId xmlns:a16="http://schemas.microsoft.com/office/drawing/2014/main" id="{0C4AF740-2A86-4E77-9630-9CEF9ADD3D0C}"/>
              </a:ext>
            </a:extLst>
          </p:cNvPr>
          <p:cNvSpPr>
            <a:spLocks noGrp="1"/>
          </p:cNvSpPr>
          <p:nvPr/>
        </p:nvSpPr>
        <p:spPr>
          <a:xfrm>
            <a:off x="6629400" y="1901952"/>
            <a:ext cx="3291840" cy="282893"/>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Next focus</a:t>
            </a:r>
          </a:p>
        </p:txBody>
      </p:sp>
      <p:sp>
        <p:nvSpPr>
          <p:cNvPr id="10" name="TextBox 9">
            <a:extLst>
              <a:ext uri="{FF2B5EF4-FFF2-40B4-BE49-F238E27FC236}">
                <a16:creationId xmlns:a16="http://schemas.microsoft.com/office/drawing/2014/main" id="{D681DFE7-7E4B-4B54-869D-E80E68AEC90C}"/>
              </a:ext>
            </a:extLst>
          </p:cNvPr>
          <p:cNvSpPr>
            <a:spLocks noGrp="1"/>
          </p:cNvSpPr>
          <p:nvPr/>
        </p:nvSpPr>
        <p:spPr>
          <a:xfrm>
            <a:off x="6629400" y="2423160"/>
            <a:ext cx="3291840" cy="1280160"/>
          </a:xfrm>
          <a:prstGeom prst="rect">
            <a:avLst/>
          </a:prstGeom>
          <a:noFill/>
        </p:spPr>
        <p:txBody>
          <a:bodyPr wrap="square" lIns="0" tIns="0" rIns="0" bIns="0">
            <a:spAutoFit/>
          </a:bodyPr>
          <a:lstStyle/>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Clearer access for members</a:t>
            </a:r>
          </a:p>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Better documentation</a:t>
            </a:r>
          </a:p>
          <a:p>
            <a:pPr>
              <a:spcAft>
                <a:spcPts val="700"/>
              </a:spcAft>
              <a:buNone/>
              <a:defRPr sz="1650">
                <a:solidFill>
                  <a:srgbClr val="1C1F23"/>
                </a:solidFill>
                <a:latin typeface="Aptos"/>
                <a:ea typeface="Aptos"/>
                <a:cs typeface="Aptos"/>
              </a:defRPr>
            </a:pPr>
            <a:r>
              <a:rPr sz="1650">
                <a:solidFill>
                  <a:srgbClr val="1C1F23"/>
                </a:solidFill>
                <a:latin typeface="Aptos"/>
                <a:ea typeface="Aptos"/>
                <a:cs typeface="Aptos"/>
              </a:rPr>
              <a:t>• Stronger communication</a:t>
            </a:r>
          </a:p>
        </p:txBody>
      </p:sp>
      <p:sp>
        <p:nvSpPr>
          <p:cNvPr id="11" name="TextBox 10">
            <a:extLst>
              <a:ext uri="{FF2B5EF4-FFF2-40B4-BE49-F238E27FC236}">
                <a16:creationId xmlns:a16="http://schemas.microsoft.com/office/drawing/2014/main" id="{EEBD7234-D1CB-4C5F-B55F-7F9822FF2128}"/>
              </a:ext>
            </a:extLst>
          </p:cNvPr>
          <p:cNvSpPr>
            <a:spLocks noGrp="1"/>
          </p:cNvSpPr>
          <p:nvPr/>
        </p:nvSpPr>
        <p:spPr>
          <a:xfrm>
            <a:off x="1965960" y="5074920"/>
            <a:ext cx="8046720" cy="502920"/>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sz="1650" b="1">
                <a:solidFill>
                  <a:srgbClr val="1C2C3F"/>
                </a:solidFill>
                <a:latin typeface="Aptos"/>
                <a:ea typeface="Aptos"/>
                <a:cs typeface="Aptos"/>
              </a:rPr>
              <a:t>Transparency is a continuous process — and part of building a stronger organisation.</a:t>
            </a:r>
          </a:p>
        </p:txBody>
      </p:sp>
      <p:sp>
        <p:nvSpPr>
          <p:cNvPr id="14" name="TextBox 13"/>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Martin Volke</a:t>
            </a:r>
          </a:p>
        </p:txBody>
      </p:sp>
    </p:spTree>
    <p:extLst>
      <p:ext uri="{BB962C8B-B14F-4D97-AF65-F5344CB8AC3E}">
        <p14:creationId xmlns:p14="http://schemas.microsoft.com/office/powerpoint/2010/main" val="632216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6F893E43-4300-4F0E-B6AB-CCC2B1ECAE91}"/>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Membership status</a:t>
            </a:r>
          </a:p>
        </p:txBody>
      </p:sp>
      <p:sp>
        <p:nvSpPr>
          <p:cNvPr id="4" name="TextBox 3">
            <a:extLst>
              <a:ext uri="{FF2B5EF4-FFF2-40B4-BE49-F238E27FC236}">
                <a16:creationId xmlns:a16="http://schemas.microsoft.com/office/drawing/2014/main" id="{46711933-156A-422D-8F2C-B7565105C72A}"/>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Current framework ahead of the Ordinary Congress</a:t>
            </a:r>
          </a:p>
        </p:txBody>
      </p:sp>
      <p:sp>
        <p:nvSpPr>
          <p:cNvPr id="5" name="Rounded Rectangle 4">
            <a:extLst>
              <a:ext uri="{FF2B5EF4-FFF2-40B4-BE49-F238E27FC236}">
                <a16:creationId xmlns:a16="http://schemas.microsoft.com/office/drawing/2014/main" id="{E4C9F336-CBB6-46D5-A494-7A12C11C1575}"/>
              </a:ext>
            </a:extLst>
          </p:cNvPr>
          <p:cNvSpPr>
            <a:spLocks noGrp="1"/>
          </p:cNvSpPr>
          <p:nvPr/>
        </p:nvSpPr>
        <p:spPr>
          <a:xfrm>
            <a:off x="1965960" y="1920240"/>
            <a:ext cx="2148840" cy="1051560"/>
          </a:xfrm>
          <a:prstGeom prst="roundRect">
            <a:avLst/>
          </a:prstGeom>
          <a:solidFill>
            <a:srgbClr val="F6F9FB"/>
          </a:solidFill>
          <a:ln>
            <a:solidFill>
              <a:srgbClr val="E2E8EE"/>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3FC24A0D-9072-49AA-9370-0E68A970EC7C}"/>
              </a:ext>
            </a:extLst>
          </p:cNvPr>
          <p:cNvSpPr>
            <a:spLocks noGrp="1"/>
          </p:cNvSpPr>
          <p:nvPr/>
        </p:nvSpPr>
        <p:spPr>
          <a:xfrm>
            <a:off x="2130552" y="2148840"/>
            <a:ext cx="182880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World Boxing</a:t>
            </a:r>
          </a:p>
        </p:txBody>
      </p:sp>
      <p:sp>
        <p:nvSpPr>
          <p:cNvPr id="7" name="TextBox 6">
            <a:extLst>
              <a:ext uri="{FF2B5EF4-FFF2-40B4-BE49-F238E27FC236}">
                <a16:creationId xmlns:a16="http://schemas.microsoft.com/office/drawing/2014/main" id="{3D01BC21-FDD6-4A8E-9715-C67DD18A4582}"/>
              </a:ext>
            </a:extLst>
          </p:cNvPr>
          <p:cNvSpPr>
            <a:spLocks noGrp="1"/>
          </p:cNvSpPr>
          <p:nvPr/>
        </p:nvSpPr>
        <p:spPr>
          <a:xfrm>
            <a:off x="2130552" y="2457450"/>
            <a:ext cx="1828800" cy="609600"/>
          </a:xfrm>
          <a:prstGeom prst="rect">
            <a:avLst/>
          </a:prstGeom>
          <a:noFill/>
        </p:spPr>
        <p:txBody>
          <a:bodyPr wrap="square" lIns="0" tIns="0" rIns="0" bIns="0">
            <a:spAutoFit/>
          </a:bodyPr>
          <a:lstStyle/>
          <a:p>
            <a:pPr algn="ctr">
              <a:buNone/>
              <a:defRPr sz="1650" b="0">
                <a:solidFill>
                  <a:srgbClr val="5C6771"/>
                </a:solidFill>
                <a:latin typeface="Aptos"/>
                <a:ea typeface="Aptos"/>
                <a:cs typeface="Aptos"/>
              </a:defRPr>
            </a:pPr>
            <a:r>
              <a:rPr sz="1650" b="0">
                <a:solidFill>
                  <a:srgbClr val="5C6771"/>
                </a:solidFill>
                <a:latin typeface="Aptos"/>
                <a:ea typeface="Aptos"/>
                <a:cs typeface="Aptos"/>
              </a:rPr>
              <a:t>Membership prerequisite</a:t>
            </a:r>
          </a:p>
        </p:txBody>
      </p:sp>
      <p:sp>
        <p:nvSpPr>
          <p:cNvPr id="8" name="Connector 7">
            <a:extLst>
              <a:ext uri="{FF2B5EF4-FFF2-40B4-BE49-F238E27FC236}">
                <a16:creationId xmlns:a16="http://schemas.microsoft.com/office/drawing/2014/main" id="{48888DBC-DCC0-4D21-8647-0E1338AE966A}"/>
              </a:ext>
            </a:extLst>
          </p:cNvPr>
          <p:cNvSpPr>
            <a:spLocks noGrp="1"/>
          </p:cNvSpPr>
          <p:nvPr/>
        </p:nvSpPr>
        <p:spPr>
          <a:xfrm>
            <a:off x="4206240" y="2450592"/>
            <a:ext cx="365760" cy="0"/>
          </a:xfrm>
          <a:prstGeom prst="line">
            <a:avLst/>
          </a:prstGeom>
          <a:ln w="25400">
            <a:solidFill>
              <a:srgbClr val="467853"/>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9" name="Rounded Rectangle 8">
            <a:extLst>
              <a:ext uri="{FF2B5EF4-FFF2-40B4-BE49-F238E27FC236}">
                <a16:creationId xmlns:a16="http://schemas.microsoft.com/office/drawing/2014/main" id="{15E95471-5870-4A93-85B5-EF17E91723F6}"/>
              </a:ext>
            </a:extLst>
          </p:cNvPr>
          <p:cNvSpPr>
            <a:spLocks noGrp="1"/>
          </p:cNvSpPr>
          <p:nvPr/>
        </p:nvSpPr>
        <p:spPr>
          <a:xfrm>
            <a:off x="4754879" y="1920240"/>
            <a:ext cx="2148840" cy="1051560"/>
          </a:xfrm>
          <a:prstGeom prst="roundRect">
            <a:avLst/>
          </a:prstGeom>
          <a:solidFill>
            <a:srgbClr val="F6F9FB"/>
          </a:solidFill>
          <a:ln>
            <a:solidFill>
              <a:srgbClr val="E2E8EE"/>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extBox 9">
            <a:extLst>
              <a:ext uri="{FF2B5EF4-FFF2-40B4-BE49-F238E27FC236}">
                <a16:creationId xmlns:a16="http://schemas.microsoft.com/office/drawing/2014/main" id="{FAB37D0C-FF17-4144-9CF7-996C62489B84}"/>
              </a:ext>
            </a:extLst>
          </p:cNvPr>
          <p:cNvSpPr>
            <a:spLocks noGrp="1"/>
          </p:cNvSpPr>
          <p:nvPr/>
        </p:nvSpPr>
        <p:spPr>
          <a:xfrm>
            <a:off x="4919472" y="2148840"/>
            <a:ext cx="182880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European Boxing</a:t>
            </a:r>
          </a:p>
        </p:txBody>
      </p:sp>
      <p:sp>
        <p:nvSpPr>
          <p:cNvPr id="11" name="TextBox 10">
            <a:extLst>
              <a:ext uri="{FF2B5EF4-FFF2-40B4-BE49-F238E27FC236}">
                <a16:creationId xmlns:a16="http://schemas.microsoft.com/office/drawing/2014/main" id="{7C215053-C353-4000-9604-4C74B9EFCCDD}"/>
              </a:ext>
            </a:extLst>
          </p:cNvPr>
          <p:cNvSpPr>
            <a:spLocks noGrp="1"/>
          </p:cNvSpPr>
          <p:nvPr/>
        </p:nvSpPr>
        <p:spPr>
          <a:xfrm>
            <a:off x="4919472" y="2457450"/>
            <a:ext cx="1828800" cy="609600"/>
          </a:xfrm>
          <a:prstGeom prst="rect">
            <a:avLst/>
          </a:prstGeom>
          <a:noFill/>
        </p:spPr>
        <p:txBody>
          <a:bodyPr wrap="square" lIns="0" tIns="0" rIns="0" bIns="0">
            <a:spAutoFit/>
          </a:bodyPr>
          <a:lstStyle/>
          <a:p>
            <a:pPr algn="ctr">
              <a:buNone/>
              <a:defRPr sz="1650" b="0">
                <a:solidFill>
                  <a:srgbClr val="5C6771"/>
                </a:solidFill>
                <a:latin typeface="Aptos"/>
                <a:ea typeface="Aptos"/>
                <a:cs typeface="Aptos"/>
              </a:defRPr>
            </a:pPr>
            <a:r>
              <a:rPr sz="1650" b="0">
                <a:solidFill>
                  <a:srgbClr val="5C6771"/>
                </a:solidFill>
                <a:latin typeface="Aptos"/>
                <a:ea typeface="Aptos"/>
                <a:cs typeface="Aptos"/>
              </a:rPr>
              <a:t>Membership follows the Statutes</a:t>
            </a:r>
          </a:p>
        </p:txBody>
      </p:sp>
      <p:sp>
        <p:nvSpPr>
          <p:cNvPr id="12" name="Connector 11">
            <a:extLst>
              <a:ext uri="{FF2B5EF4-FFF2-40B4-BE49-F238E27FC236}">
                <a16:creationId xmlns:a16="http://schemas.microsoft.com/office/drawing/2014/main" id="{77E99E69-11C6-4D62-BA74-C8685E294060}"/>
              </a:ext>
            </a:extLst>
          </p:cNvPr>
          <p:cNvSpPr>
            <a:spLocks noGrp="1"/>
          </p:cNvSpPr>
          <p:nvPr/>
        </p:nvSpPr>
        <p:spPr>
          <a:xfrm>
            <a:off x="6995159" y="2450592"/>
            <a:ext cx="365760" cy="0"/>
          </a:xfrm>
          <a:prstGeom prst="line">
            <a:avLst/>
          </a:prstGeom>
          <a:ln w="25400">
            <a:solidFill>
              <a:srgbClr val="467853"/>
            </a:solidFill>
          </a:ln>
        </p:spPr>
        <p:style>
          <a:lnRef idx="2">
            <a:schemeClr val="accent1"/>
          </a:lnRef>
          <a:fillRef idx="0">
            <a:schemeClr val="accent1"/>
          </a:fillRef>
          <a:effectRef idx="1">
            <a:schemeClr val="accent1"/>
          </a:effectRef>
          <a:fontRef idx="minor">
            <a:schemeClr val="tx1"/>
          </a:fontRef>
        </p:style>
        <p:txBody>
          <a:bodyPr/>
          <a:lstStyle/>
          <a:p>
            <a:endParaRPr lang="is-IS"/>
          </a:p>
        </p:txBody>
      </p:sp>
      <p:sp>
        <p:nvSpPr>
          <p:cNvPr id="13" name="Rounded Rectangle 12">
            <a:extLst>
              <a:ext uri="{FF2B5EF4-FFF2-40B4-BE49-F238E27FC236}">
                <a16:creationId xmlns:a16="http://schemas.microsoft.com/office/drawing/2014/main" id="{D325E424-B34D-4EE6-8AFB-7FA973EEB753}"/>
              </a:ext>
            </a:extLst>
          </p:cNvPr>
          <p:cNvSpPr>
            <a:spLocks noGrp="1"/>
          </p:cNvSpPr>
          <p:nvPr/>
        </p:nvSpPr>
        <p:spPr>
          <a:xfrm>
            <a:off x="7543800" y="1920240"/>
            <a:ext cx="2148840" cy="1051560"/>
          </a:xfrm>
          <a:prstGeom prst="roundRect">
            <a:avLst/>
          </a:prstGeom>
          <a:solidFill>
            <a:srgbClr val="F6F9FB"/>
          </a:solidFill>
          <a:ln>
            <a:solidFill>
              <a:srgbClr val="E2E8EE"/>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A5A400CA-6209-4E1F-859B-6374ABB6D935}"/>
              </a:ext>
            </a:extLst>
          </p:cNvPr>
          <p:cNvSpPr>
            <a:spLocks noGrp="1"/>
          </p:cNvSpPr>
          <p:nvPr/>
        </p:nvSpPr>
        <p:spPr>
          <a:xfrm>
            <a:off x="7708392" y="2148840"/>
            <a:ext cx="1828800" cy="282893"/>
          </a:xfrm>
          <a:prstGeom prst="rect">
            <a:avLst/>
          </a:prstGeom>
          <a:noFill/>
        </p:spPr>
        <p:txBody>
          <a:bodyPr wrap="square" lIns="0" tIns="0" rIns="0" bIns="0">
            <a:spAutoFit/>
          </a:bodyPr>
          <a:lstStyle/>
          <a:p>
            <a:pPr algn="ctr">
              <a:buNone/>
              <a:defRPr sz="1650" b="1">
                <a:solidFill>
                  <a:srgbClr val="1C2C3F"/>
                </a:solidFill>
                <a:latin typeface="Aptos"/>
                <a:ea typeface="Aptos"/>
                <a:cs typeface="Aptos"/>
              </a:defRPr>
            </a:pPr>
            <a:r>
              <a:rPr sz="1650" b="1">
                <a:solidFill>
                  <a:srgbClr val="1C2C3F"/>
                </a:solidFill>
                <a:latin typeface="Aptos"/>
                <a:ea typeface="Aptos"/>
                <a:cs typeface="Aptos"/>
              </a:rPr>
              <a:t>Congress</a:t>
            </a:r>
          </a:p>
        </p:txBody>
      </p:sp>
      <p:sp>
        <p:nvSpPr>
          <p:cNvPr id="15" name="TextBox 14">
            <a:extLst>
              <a:ext uri="{FF2B5EF4-FFF2-40B4-BE49-F238E27FC236}">
                <a16:creationId xmlns:a16="http://schemas.microsoft.com/office/drawing/2014/main" id="{29F16466-F053-44B5-BDF3-E26EAD1094C3}"/>
              </a:ext>
            </a:extLst>
          </p:cNvPr>
          <p:cNvSpPr>
            <a:spLocks noGrp="1"/>
          </p:cNvSpPr>
          <p:nvPr/>
        </p:nvSpPr>
        <p:spPr>
          <a:xfrm>
            <a:off x="7708392" y="2457450"/>
            <a:ext cx="1828800" cy="609600"/>
          </a:xfrm>
          <a:prstGeom prst="rect">
            <a:avLst/>
          </a:prstGeom>
          <a:noFill/>
        </p:spPr>
        <p:txBody>
          <a:bodyPr wrap="square" lIns="0" tIns="0" rIns="0" bIns="0">
            <a:spAutoFit/>
          </a:bodyPr>
          <a:lstStyle/>
          <a:p>
            <a:pPr algn="ctr">
              <a:buNone/>
              <a:defRPr sz="1650" b="0">
                <a:solidFill>
                  <a:srgbClr val="5C6771"/>
                </a:solidFill>
                <a:latin typeface="Aptos"/>
                <a:ea typeface="Aptos"/>
                <a:cs typeface="Aptos"/>
              </a:defRPr>
            </a:pPr>
            <a:r>
              <a:rPr sz="1650" b="0">
                <a:solidFill>
                  <a:srgbClr val="5C6771"/>
                </a:solidFill>
                <a:latin typeface="Aptos"/>
                <a:ea typeface="Aptos"/>
                <a:cs typeface="Aptos"/>
              </a:rPr>
              <a:t>Rights exercised under the Statutes</a:t>
            </a:r>
          </a:p>
        </p:txBody>
      </p:sp>
      <p:sp>
        <p:nvSpPr>
          <p:cNvPr id="16" name="Rounded Rectangle 15">
            <a:extLst>
              <a:ext uri="{FF2B5EF4-FFF2-40B4-BE49-F238E27FC236}">
                <a16:creationId xmlns:a16="http://schemas.microsoft.com/office/drawing/2014/main" id="{97B0226A-1257-4617-B7AE-218E3F9E9AC2}"/>
              </a:ext>
            </a:extLst>
          </p:cNvPr>
          <p:cNvSpPr>
            <a:spLocks noGrp="1"/>
          </p:cNvSpPr>
          <p:nvPr/>
        </p:nvSpPr>
        <p:spPr>
          <a:xfrm>
            <a:off x="1965960" y="3931920"/>
            <a:ext cx="7909560" cy="658368"/>
          </a:xfrm>
          <a:prstGeom prst="roundRect">
            <a:avLst/>
          </a:prstGeom>
          <a:solidFill>
            <a:srgbClr val="F9FAFB"/>
          </a:solidFill>
          <a:ln>
            <a:solidFill>
              <a:srgbClr val="E1E8EE"/>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10B4FC39-E82D-474B-A8C0-E25641FCB2CC}"/>
              </a:ext>
            </a:extLst>
          </p:cNvPr>
          <p:cNvSpPr>
            <a:spLocks noGrp="1"/>
          </p:cNvSpPr>
          <p:nvPr/>
        </p:nvSpPr>
        <p:spPr>
          <a:xfrm>
            <a:off x="2176272" y="4133088"/>
            <a:ext cx="182880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FUTURE</a:t>
            </a:r>
          </a:p>
        </p:txBody>
      </p:sp>
      <p:sp>
        <p:nvSpPr>
          <p:cNvPr id="18" name="TextBox 17">
            <a:extLst>
              <a:ext uri="{FF2B5EF4-FFF2-40B4-BE49-F238E27FC236}">
                <a16:creationId xmlns:a16="http://schemas.microsoft.com/office/drawing/2014/main" id="{53C9E7F2-1443-450A-BEB3-6E9D72EA932B}"/>
              </a:ext>
            </a:extLst>
          </p:cNvPr>
          <p:cNvSpPr>
            <a:spLocks noGrp="1"/>
          </p:cNvSpPr>
          <p:nvPr/>
        </p:nvSpPr>
        <p:spPr>
          <a:xfrm>
            <a:off x="3334326" y="4096512"/>
            <a:ext cx="6358313" cy="253916"/>
          </a:xfrm>
          <a:prstGeom prst="rect">
            <a:avLst/>
          </a:prstGeom>
          <a:noFill/>
        </p:spPr>
        <p:txBody>
          <a:bodyPr wrap="square" lIns="0" tIns="0" rIns="0" bIns="0">
            <a:spAutoFit/>
          </a:bodyPr>
          <a:lstStyle/>
          <a:p>
            <a:pPr>
              <a:buNone/>
              <a:defRPr sz="1650" b="1">
                <a:solidFill>
                  <a:srgbClr val="1C2C3F"/>
                </a:solidFill>
                <a:latin typeface="Aptos"/>
                <a:ea typeface="Aptos"/>
                <a:cs typeface="Aptos"/>
              </a:defRPr>
            </a:pPr>
            <a:r>
              <a:rPr lang="en-US" sz="1650" b="1" dirty="0">
                <a:solidFill>
                  <a:srgbClr val="1C2C3F"/>
                </a:solidFill>
                <a:latin typeface="Aptos"/>
              </a:rPr>
              <a:t>Streamlining future applications: less duplication, more efficiency</a:t>
            </a:r>
            <a:endParaRPr lang="en-US" sz="1650" b="1" dirty="0">
              <a:solidFill>
                <a:srgbClr val="1C2C3F"/>
              </a:solidFill>
              <a:latin typeface="Aptos"/>
              <a:ea typeface="Aptos"/>
              <a:cs typeface="Aptos"/>
            </a:endParaRPr>
          </a:p>
        </p:txBody>
      </p:sp>
      <p:sp>
        <p:nvSpPr>
          <p:cNvPr id="19" name="Tekstvak 18">
            <a:extLst>
              <a:ext uri="{FF2B5EF4-FFF2-40B4-BE49-F238E27FC236}">
                <a16:creationId xmlns:a16="http://schemas.microsoft.com/office/drawing/2014/main" id="{7CCCCBDA-71E1-668D-84C9-A04F268F1179}"/>
              </a:ext>
            </a:extLst>
          </p:cNvPr>
          <p:cNvSpPr txBox="1"/>
          <p:nvPr/>
        </p:nvSpPr>
        <p:spPr>
          <a:xfrm>
            <a:off x="2115128" y="3172968"/>
            <a:ext cx="1903799" cy="338554"/>
          </a:xfrm>
          <a:prstGeom prst="rect">
            <a:avLst/>
          </a:prstGeom>
          <a:noFill/>
        </p:spPr>
        <p:txBody>
          <a:bodyPr wrap="square">
            <a:spAutoFit/>
          </a:bodyPr>
          <a:lstStyle/>
          <a:p>
            <a:pPr algn="ctr"/>
            <a:r>
              <a:rPr lang="nl-NL" sz="1600" dirty="0"/>
              <a:t>WB Full members</a:t>
            </a:r>
          </a:p>
        </p:txBody>
      </p:sp>
      <p:sp>
        <p:nvSpPr>
          <p:cNvPr id="22" name="Tekstvak 21">
            <a:extLst>
              <a:ext uri="{FF2B5EF4-FFF2-40B4-BE49-F238E27FC236}">
                <a16:creationId xmlns:a16="http://schemas.microsoft.com/office/drawing/2014/main" id="{3E6BA1F0-52E4-B4CB-F1D4-D3CA58D8A026}"/>
              </a:ext>
            </a:extLst>
          </p:cNvPr>
          <p:cNvSpPr txBox="1"/>
          <p:nvPr/>
        </p:nvSpPr>
        <p:spPr>
          <a:xfrm>
            <a:off x="4683113" y="3172968"/>
            <a:ext cx="2148840" cy="338554"/>
          </a:xfrm>
          <a:prstGeom prst="rect">
            <a:avLst/>
          </a:prstGeom>
          <a:noFill/>
        </p:spPr>
        <p:txBody>
          <a:bodyPr wrap="square" rtlCol="0">
            <a:spAutoFit/>
          </a:bodyPr>
          <a:lstStyle/>
          <a:p>
            <a:pPr algn="ctr"/>
            <a:r>
              <a:rPr lang="nl-NL" sz="1600" dirty="0"/>
              <a:t>EB Full Members</a:t>
            </a:r>
          </a:p>
        </p:txBody>
      </p:sp>
      <p:sp>
        <p:nvSpPr>
          <p:cNvPr id="24" name="Tekstvak 23">
            <a:extLst>
              <a:ext uri="{FF2B5EF4-FFF2-40B4-BE49-F238E27FC236}">
                <a16:creationId xmlns:a16="http://schemas.microsoft.com/office/drawing/2014/main" id="{E07F2FFD-C813-98EF-E24E-507E4BA391F8}"/>
              </a:ext>
            </a:extLst>
          </p:cNvPr>
          <p:cNvSpPr txBox="1"/>
          <p:nvPr/>
        </p:nvSpPr>
        <p:spPr>
          <a:xfrm>
            <a:off x="7543800" y="3140507"/>
            <a:ext cx="2148840" cy="338554"/>
          </a:xfrm>
          <a:prstGeom prst="rect">
            <a:avLst/>
          </a:prstGeom>
          <a:noFill/>
        </p:spPr>
        <p:txBody>
          <a:bodyPr wrap="square" rtlCol="0">
            <a:spAutoFit/>
          </a:bodyPr>
          <a:lstStyle/>
          <a:p>
            <a:r>
              <a:rPr lang="nl-NL" sz="1600" dirty="0" err="1"/>
              <a:t>Participate</a:t>
            </a:r>
            <a:r>
              <a:rPr lang="nl-NL" sz="1600" dirty="0"/>
              <a:t> </a:t>
            </a:r>
            <a:r>
              <a:rPr lang="nl-NL" sz="1600" dirty="0" err="1"/>
              <a:t>and</a:t>
            </a:r>
            <a:r>
              <a:rPr lang="nl-NL" sz="1600" dirty="0"/>
              <a:t> </a:t>
            </a:r>
            <a:r>
              <a:rPr lang="nl-NL" sz="1600" dirty="0" err="1"/>
              <a:t>Vote</a:t>
            </a:r>
            <a:endParaRPr lang="nl-NL" sz="1600" dirty="0"/>
          </a:p>
        </p:txBody>
      </p:sp>
      <p:pic>
        <p:nvPicPr>
          <p:cNvPr id="26" name="Graphic 25" descr="Pijl-rechts met effen opvulling">
            <a:extLst>
              <a:ext uri="{FF2B5EF4-FFF2-40B4-BE49-F238E27FC236}">
                <a16:creationId xmlns:a16="http://schemas.microsoft.com/office/drawing/2014/main" id="{9E878785-E1DF-AFBF-D293-8628149088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5799" y="2878860"/>
            <a:ext cx="914400" cy="914400"/>
          </a:xfrm>
          <a:prstGeom prst="rect">
            <a:avLst/>
          </a:prstGeom>
        </p:spPr>
      </p:pic>
      <p:pic>
        <p:nvPicPr>
          <p:cNvPr id="28" name="Graphic 27" descr="Pijl-rechts met effen opvulling">
            <a:extLst>
              <a:ext uri="{FF2B5EF4-FFF2-40B4-BE49-F238E27FC236}">
                <a16:creationId xmlns:a16="http://schemas.microsoft.com/office/drawing/2014/main" id="{2CC0AFCE-1677-5984-9FC7-57A86E7625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9743" y="2878860"/>
            <a:ext cx="914400" cy="914400"/>
          </a:xfrm>
          <a:prstGeom prst="rect">
            <a:avLst/>
          </a:prstGeom>
        </p:spPr>
      </p:pic>
      <p:sp>
        <p:nvSpPr>
          <p:cNvPr id="30" name="TextBox 29"/>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Len Huard</a:t>
            </a:r>
          </a:p>
        </p:txBody>
      </p:sp>
    </p:spTree>
    <p:extLst>
      <p:ext uri="{BB962C8B-B14F-4D97-AF65-F5344CB8AC3E}">
        <p14:creationId xmlns:p14="http://schemas.microsoft.com/office/powerpoint/2010/main" val="1111198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7ECE5172-3D6F-4E22-B10B-99BAC45ED477}"/>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The road to Congress</a:t>
            </a:r>
          </a:p>
        </p:txBody>
      </p:sp>
      <p:sp>
        <p:nvSpPr>
          <p:cNvPr id="4" name="TextBox 3">
            <a:extLst>
              <a:ext uri="{FF2B5EF4-FFF2-40B4-BE49-F238E27FC236}">
                <a16:creationId xmlns:a16="http://schemas.microsoft.com/office/drawing/2014/main" id="{2E88B7BE-90F8-457C-8732-BFBCBF22005D}"/>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Process and key milestones</a:t>
            </a:r>
          </a:p>
        </p:txBody>
      </p:sp>
      <p:sp>
        <p:nvSpPr>
          <p:cNvPr id="25" name="TextBox 24"/>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Martin Volke</a:t>
            </a:r>
          </a:p>
        </p:txBody>
      </p:sp>
      <p:sp>
        <p:nvSpPr>
          <p:cNvPr id="26" name="Rectangle 25"/>
          <p:cNvSpPr/>
          <p:nvPr/>
        </p:nvSpPr>
        <p:spPr>
          <a:xfrm>
            <a:off x="685800" y="2852928"/>
            <a:ext cx="10149840" cy="45720"/>
          </a:xfrm>
          <a:prstGeom prst="rect">
            <a:avLst/>
          </a:prstGeom>
          <a:solidFill>
            <a:srgbClr val="BEC8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86868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11479" y="1993392"/>
            <a:ext cx="1325880" cy="292608"/>
          </a:xfrm>
          <a:prstGeom prst="rect">
            <a:avLst/>
          </a:prstGeom>
          <a:noFill/>
        </p:spPr>
        <p:txBody>
          <a:bodyPr wrap="none">
            <a:spAutoFit/>
          </a:bodyPr>
          <a:lstStyle/>
          <a:p>
            <a:pPr algn="ctr">
              <a:defRPr sz="1250" b="1">
                <a:solidFill>
                  <a:srgbClr val="142945"/>
                </a:solidFill>
              </a:defRPr>
            </a:pPr>
            <a:r>
              <a:t>APR</a:t>
            </a:r>
          </a:p>
        </p:txBody>
      </p:sp>
      <p:sp>
        <p:nvSpPr>
          <p:cNvPr id="29" name="TextBox 28"/>
          <p:cNvSpPr txBox="1"/>
          <p:nvPr/>
        </p:nvSpPr>
        <p:spPr>
          <a:xfrm>
            <a:off x="155447" y="3218688"/>
            <a:ext cx="1783080" cy="685800"/>
          </a:xfrm>
          <a:prstGeom prst="rect">
            <a:avLst/>
          </a:prstGeom>
          <a:noFill/>
        </p:spPr>
        <p:txBody>
          <a:bodyPr wrap="square">
            <a:spAutoFit/>
          </a:bodyPr>
          <a:lstStyle/>
          <a:p>
            <a:pPr algn="ctr">
              <a:defRPr sz="1100">
                <a:solidFill>
                  <a:srgbClr val="1C1F23"/>
                </a:solidFill>
              </a:defRPr>
            </a:pPr>
            <a:r>
              <a:t>EB opens host</a:t>
            </a:r>
            <a:br/>
            <a:r>
              <a:t>selection process</a:t>
            </a:r>
          </a:p>
        </p:txBody>
      </p:sp>
      <p:sp>
        <p:nvSpPr>
          <p:cNvPr id="30" name="Oval 29"/>
          <p:cNvSpPr/>
          <p:nvPr/>
        </p:nvSpPr>
        <p:spPr>
          <a:xfrm>
            <a:off x="274320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2286000" y="1993392"/>
            <a:ext cx="1325880" cy="292608"/>
          </a:xfrm>
          <a:prstGeom prst="rect">
            <a:avLst/>
          </a:prstGeom>
          <a:noFill/>
        </p:spPr>
        <p:txBody>
          <a:bodyPr wrap="none">
            <a:spAutoFit/>
          </a:bodyPr>
          <a:lstStyle/>
          <a:p>
            <a:pPr algn="ctr">
              <a:defRPr sz="1250" b="1">
                <a:solidFill>
                  <a:srgbClr val="142945"/>
                </a:solidFill>
              </a:defRPr>
            </a:pPr>
            <a:r>
              <a:t>15 APR</a:t>
            </a:r>
          </a:p>
        </p:txBody>
      </p:sp>
      <p:sp>
        <p:nvSpPr>
          <p:cNvPr id="32" name="TextBox 31"/>
          <p:cNvSpPr txBox="1"/>
          <p:nvPr/>
        </p:nvSpPr>
        <p:spPr>
          <a:xfrm>
            <a:off x="2029967" y="3218688"/>
            <a:ext cx="1783080" cy="685800"/>
          </a:xfrm>
          <a:prstGeom prst="rect">
            <a:avLst/>
          </a:prstGeom>
          <a:noFill/>
        </p:spPr>
        <p:txBody>
          <a:bodyPr wrap="square">
            <a:spAutoFit/>
          </a:bodyPr>
          <a:lstStyle/>
          <a:p>
            <a:pPr algn="ctr">
              <a:defRPr sz="1100">
                <a:solidFill>
                  <a:srgbClr val="1C1F23"/>
                </a:solidFill>
              </a:defRPr>
            </a:pPr>
            <a:r>
              <a:t>World Boxing confirms</a:t>
            </a:r>
            <a:br/>
            <a:r>
              <a:t>20 Nov Congress date</a:t>
            </a:r>
          </a:p>
        </p:txBody>
      </p:sp>
      <p:sp>
        <p:nvSpPr>
          <p:cNvPr id="33" name="Oval 32"/>
          <p:cNvSpPr/>
          <p:nvPr/>
        </p:nvSpPr>
        <p:spPr>
          <a:xfrm>
            <a:off x="461772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160520" y="1993392"/>
            <a:ext cx="1325880" cy="292608"/>
          </a:xfrm>
          <a:prstGeom prst="rect">
            <a:avLst/>
          </a:prstGeom>
          <a:noFill/>
        </p:spPr>
        <p:txBody>
          <a:bodyPr wrap="none">
            <a:spAutoFit/>
          </a:bodyPr>
          <a:lstStyle/>
          <a:p>
            <a:pPr algn="ctr">
              <a:defRPr sz="1250" b="1">
                <a:solidFill>
                  <a:srgbClr val="142945"/>
                </a:solidFill>
              </a:defRPr>
            </a:pPr>
            <a:r>
              <a:t>11 MAY</a:t>
            </a:r>
          </a:p>
        </p:txBody>
      </p:sp>
      <p:sp>
        <p:nvSpPr>
          <p:cNvPr id="35" name="TextBox 34"/>
          <p:cNvSpPr txBox="1"/>
          <p:nvPr/>
        </p:nvSpPr>
        <p:spPr>
          <a:xfrm>
            <a:off x="3904487" y="3218688"/>
            <a:ext cx="1783080" cy="685800"/>
          </a:xfrm>
          <a:prstGeom prst="rect">
            <a:avLst/>
          </a:prstGeom>
          <a:noFill/>
        </p:spPr>
        <p:txBody>
          <a:bodyPr wrap="square">
            <a:spAutoFit/>
          </a:bodyPr>
          <a:lstStyle/>
          <a:p>
            <a:pPr algn="ctr">
              <a:defRPr sz="1100">
                <a:solidFill>
                  <a:srgbClr val="1C1F23"/>
                </a:solidFill>
              </a:defRPr>
            </a:pPr>
            <a:r>
              <a:t>2 host bids</a:t>
            </a:r>
            <a:br/>
            <a:r>
              <a:t>recorded</a:t>
            </a:r>
          </a:p>
        </p:txBody>
      </p:sp>
      <p:sp>
        <p:nvSpPr>
          <p:cNvPr id="36" name="Oval 35"/>
          <p:cNvSpPr/>
          <p:nvPr/>
        </p:nvSpPr>
        <p:spPr>
          <a:xfrm>
            <a:off x="649224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035040" y="1993392"/>
            <a:ext cx="1325880" cy="292608"/>
          </a:xfrm>
          <a:prstGeom prst="rect">
            <a:avLst/>
          </a:prstGeom>
          <a:noFill/>
        </p:spPr>
        <p:txBody>
          <a:bodyPr wrap="none">
            <a:spAutoFit/>
          </a:bodyPr>
          <a:lstStyle/>
          <a:p>
            <a:pPr algn="ctr">
              <a:defRPr sz="1250" b="1">
                <a:solidFill>
                  <a:srgbClr val="142945"/>
                </a:solidFill>
              </a:defRPr>
            </a:pPr>
            <a:r>
              <a:t>15 MAY</a:t>
            </a:r>
          </a:p>
        </p:txBody>
      </p:sp>
      <p:sp>
        <p:nvSpPr>
          <p:cNvPr id="38" name="TextBox 37"/>
          <p:cNvSpPr txBox="1"/>
          <p:nvPr/>
        </p:nvSpPr>
        <p:spPr>
          <a:xfrm>
            <a:off x="5779007" y="3218688"/>
            <a:ext cx="1783080" cy="685800"/>
          </a:xfrm>
          <a:prstGeom prst="rect">
            <a:avLst/>
          </a:prstGeom>
          <a:noFill/>
        </p:spPr>
        <p:txBody>
          <a:bodyPr wrap="square">
            <a:spAutoFit/>
          </a:bodyPr>
          <a:lstStyle/>
          <a:p>
            <a:pPr algn="ctr">
              <a:defRPr sz="1100">
                <a:solidFill>
                  <a:srgbClr val="1C1F23"/>
                </a:solidFill>
              </a:defRPr>
            </a:pPr>
            <a:r>
              <a:t>Host vote:</a:t>
            </a:r>
            <a:br/>
            <a:r>
              <a:t>7 – 1</a:t>
            </a:r>
          </a:p>
        </p:txBody>
      </p:sp>
      <p:sp>
        <p:nvSpPr>
          <p:cNvPr id="39" name="Oval 38"/>
          <p:cNvSpPr/>
          <p:nvPr/>
        </p:nvSpPr>
        <p:spPr>
          <a:xfrm>
            <a:off x="836676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7909560" y="1993392"/>
            <a:ext cx="1325880" cy="292608"/>
          </a:xfrm>
          <a:prstGeom prst="rect">
            <a:avLst/>
          </a:prstGeom>
          <a:noFill/>
        </p:spPr>
        <p:txBody>
          <a:bodyPr wrap="none">
            <a:spAutoFit/>
          </a:bodyPr>
          <a:lstStyle/>
          <a:p>
            <a:pPr algn="ctr">
              <a:defRPr sz="1250" b="1">
                <a:solidFill>
                  <a:srgbClr val="142945"/>
                </a:solidFill>
              </a:defRPr>
            </a:pPr>
            <a:r>
              <a:t>AUG–SEP</a:t>
            </a:r>
          </a:p>
        </p:txBody>
      </p:sp>
      <p:sp>
        <p:nvSpPr>
          <p:cNvPr id="41" name="TextBox 40"/>
          <p:cNvSpPr txBox="1"/>
          <p:nvPr/>
        </p:nvSpPr>
        <p:spPr>
          <a:xfrm>
            <a:off x="7653528" y="3218688"/>
            <a:ext cx="1783080" cy="685800"/>
          </a:xfrm>
          <a:prstGeom prst="rect">
            <a:avLst/>
          </a:prstGeom>
          <a:noFill/>
        </p:spPr>
        <p:txBody>
          <a:bodyPr wrap="square">
            <a:spAutoFit/>
          </a:bodyPr>
          <a:lstStyle/>
          <a:p>
            <a:pPr algn="ctr">
              <a:defRPr sz="1100">
                <a:solidFill>
                  <a:srgbClr val="1C1F23"/>
                </a:solidFill>
              </a:defRPr>
            </a:pPr>
            <a:r>
              <a:t>Invitation, registration</a:t>
            </a:r>
            <a:br/>
            <a:r>
              <a:t>and dialogue</a:t>
            </a:r>
          </a:p>
        </p:txBody>
      </p:sp>
      <p:sp>
        <p:nvSpPr>
          <p:cNvPr id="42" name="Oval 41"/>
          <p:cNvSpPr/>
          <p:nvPr/>
        </p:nvSpPr>
        <p:spPr>
          <a:xfrm>
            <a:off x="10241280" y="2679192"/>
            <a:ext cx="384048" cy="384048"/>
          </a:xfrm>
          <a:prstGeom prst="ellipse">
            <a:avLst/>
          </a:prstGeom>
          <a:solidFill>
            <a:srgbClr val="1F5D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9784080" y="1993392"/>
            <a:ext cx="1325880" cy="292608"/>
          </a:xfrm>
          <a:prstGeom prst="rect">
            <a:avLst/>
          </a:prstGeom>
          <a:noFill/>
        </p:spPr>
        <p:txBody>
          <a:bodyPr wrap="none">
            <a:spAutoFit/>
          </a:bodyPr>
          <a:lstStyle/>
          <a:p>
            <a:pPr algn="ctr">
              <a:defRPr sz="1250" b="1">
                <a:solidFill>
                  <a:srgbClr val="142945"/>
                </a:solidFill>
              </a:defRPr>
            </a:pPr>
            <a:r>
              <a:t>7 NOV</a:t>
            </a:r>
          </a:p>
        </p:txBody>
      </p:sp>
      <p:sp>
        <p:nvSpPr>
          <p:cNvPr id="44" name="TextBox 43"/>
          <p:cNvSpPr txBox="1"/>
          <p:nvPr/>
        </p:nvSpPr>
        <p:spPr>
          <a:xfrm>
            <a:off x="9528048" y="3218688"/>
            <a:ext cx="1783080" cy="685800"/>
          </a:xfrm>
          <a:prstGeom prst="rect">
            <a:avLst/>
          </a:prstGeom>
          <a:noFill/>
        </p:spPr>
        <p:txBody>
          <a:bodyPr wrap="square">
            <a:spAutoFit/>
          </a:bodyPr>
          <a:lstStyle/>
          <a:p>
            <a:pPr algn="ctr">
              <a:defRPr sz="1100">
                <a:solidFill>
                  <a:srgbClr val="1C1F23"/>
                </a:solidFill>
              </a:defRPr>
            </a:pPr>
            <a:r>
              <a:t>Ordinary Congress</a:t>
            </a:r>
            <a:br/>
            <a:r>
              <a:t>Budapest</a:t>
            </a:r>
          </a:p>
        </p:txBody>
      </p:sp>
      <p:sp>
        <p:nvSpPr>
          <p:cNvPr id="45" name="Rounded Rectangle 44"/>
          <p:cNvSpPr/>
          <p:nvPr/>
        </p:nvSpPr>
        <p:spPr>
          <a:xfrm>
            <a:off x="1051560" y="4709160"/>
            <a:ext cx="9966960" cy="749808"/>
          </a:xfrm>
          <a:prstGeom prst="roundRect">
            <a:avLst/>
          </a:prstGeom>
          <a:solidFill>
            <a:srgbClr val="F1F5F9"/>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1097280" y="4754880"/>
            <a:ext cx="9966960" cy="640080"/>
          </a:xfrm>
          <a:prstGeom prst="rect">
            <a:avLst/>
          </a:prstGeom>
          <a:noFill/>
        </p:spPr>
        <p:txBody>
          <a:bodyPr wrap="square" lIns="109728" rIns="109728" anchor="ctr">
            <a:spAutoFit/>
          </a:bodyPr>
          <a:lstStyle/>
          <a:p>
            <a:pPr algn="ctr">
              <a:defRPr sz="1300">
                <a:solidFill>
                  <a:srgbClr val="1C1F23"/>
                </a:solidFill>
              </a:defRPr>
            </a:pPr>
            <a:r>
              <a:rPr sz="1280">
                <a:solidFill>
                  <a:srgbClr val="1C1F23"/>
                </a:solidFill>
              </a:rPr>
              <a:t>Panama was approved as host location at the 2025 World Boxing Congress; the specific date of 20 November 2026 was confirmed on 15 April 2026.</a:t>
            </a:r>
          </a:p>
        </p:txBody>
      </p:sp>
      <p:sp>
        <p:nvSpPr>
          <p:cNvPr id="47" name="TextBox 46"/>
          <p:cNvSpPr txBox="1"/>
          <p:nvPr/>
        </p:nvSpPr>
        <p:spPr>
          <a:xfrm>
            <a:off x="1005840" y="5650992"/>
            <a:ext cx="10149840" cy="320040"/>
          </a:xfrm>
          <a:prstGeom prst="rect">
            <a:avLst/>
          </a:prstGeom>
          <a:noFill/>
        </p:spPr>
        <p:txBody>
          <a:bodyPr wrap="square" lIns="18288" tIns="0" rIns="18288" bIns="0" anchor="ctr">
            <a:spAutoFit/>
          </a:bodyPr>
          <a:lstStyle/>
          <a:p>
            <a:pPr algn="ctr">
              <a:defRPr sz="1200">
                <a:solidFill>
                  <a:srgbClr val="5B6A7C"/>
                </a:solidFill>
              </a:defRPr>
            </a:pPr>
            <a:r>
              <a:rPr sz="1120">
                <a:solidFill>
                  <a:srgbClr val="566579"/>
                </a:solidFill>
              </a:rPr>
              <a:t>Date vote: 7 November received 6 votes; 14 November received 0; 2 abstentions.</a:t>
            </a:r>
          </a:p>
        </p:txBody>
      </p:sp>
    </p:spTree>
    <p:extLst>
      <p:ext uri="{BB962C8B-B14F-4D97-AF65-F5344CB8AC3E}">
        <p14:creationId xmlns:p14="http://schemas.microsoft.com/office/powerpoint/2010/main" val="1408105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307C35A0-B482-4D54-828C-9E62D1599B6A}"/>
              </a:ext>
            </a:extLst>
          </p:cNvPr>
          <p:cNvSpPr>
            <a:spLocks noGrp="1"/>
          </p:cNvSpPr>
          <p:nvPr/>
        </p:nvSpPr>
        <p:spPr>
          <a:xfrm>
            <a:off x="1965960" y="438912"/>
            <a:ext cx="8321040" cy="437198"/>
          </a:xfrm>
          <a:prstGeom prst="rect">
            <a:avLst/>
          </a:prstGeom>
          <a:noFill/>
        </p:spPr>
        <p:txBody>
          <a:bodyPr wrap="square" lIns="0" tIns="0" rIns="0" bIns="0">
            <a:spAutoFit/>
          </a:bodyPr>
          <a:lstStyle/>
          <a:p>
            <a:pPr>
              <a:buNone/>
              <a:defRPr sz="2550" b="1">
                <a:solidFill>
                  <a:srgbClr val="1C2C3F"/>
                </a:solidFill>
                <a:latin typeface="Aptos"/>
                <a:ea typeface="Aptos"/>
                <a:cs typeface="Aptos"/>
              </a:defRPr>
            </a:pPr>
            <a:r>
              <a:rPr sz="2550" b="1">
                <a:solidFill>
                  <a:srgbClr val="1C2C3F"/>
                </a:solidFill>
                <a:latin typeface="Aptos"/>
                <a:ea typeface="Aptos"/>
                <a:cs typeface="Aptos"/>
              </a:rPr>
              <a:t>New initiatives</a:t>
            </a:r>
          </a:p>
        </p:txBody>
      </p:sp>
      <p:sp>
        <p:nvSpPr>
          <p:cNvPr id="4" name="TextBox 3">
            <a:extLst>
              <a:ext uri="{FF2B5EF4-FFF2-40B4-BE49-F238E27FC236}">
                <a16:creationId xmlns:a16="http://schemas.microsoft.com/office/drawing/2014/main" id="{D74E998B-F1B8-4C94-B7F0-60C69816F075}"/>
              </a:ext>
            </a:extLst>
          </p:cNvPr>
          <p:cNvSpPr>
            <a:spLocks noGrp="1"/>
          </p:cNvSpPr>
          <p:nvPr/>
        </p:nvSpPr>
        <p:spPr>
          <a:xfrm>
            <a:off x="1965960" y="868680"/>
            <a:ext cx="8321040" cy="329184"/>
          </a:xfrm>
          <a:prstGeom prst="rect">
            <a:avLst/>
          </a:prstGeom>
          <a:noFill/>
        </p:spPr>
        <p:txBody>
          <a:bodyPr wrap="square" lIns="0" tIns="0" rIns="0" bIns="0">
            <a:spAutoFit/>
          </a:bodyPr>
          <a:lstStyle/>
          <a:p>
            <a:pPr>
              <a:buNone/>
              <a:defRPr sz="1500" b="0">
                <a:solidFill>
                  <a:srgbClr val="5C6771"/>
                </a:solidFill>
                <a:latin typeface="Aptos"/>
                <a:ea typeface="Aptos"/>
                <a:cs typeface="Aptos"/>
              </a:defRPr>
            </a:pPr>
            <a:r>
              <a:rPr sz="1500" b="0">
                <a:solidFill>
                  <a:srgbClr val="5C6771"/>
                </a:solidFill>
                <a:latin typeface="Aptos"/>
                <a:ea typeface="Aptos"/>
                <a:cs typeface="Aptos"/>
              </a:rPr>
              <a:t>A preview of concepts and work in development ahead of Congress</a:t>
            </a:r>
          </a:p>
        </p:txBody>
      </p:sp>
      <p:sp>
        <p:nvSpPr>
          <p:cNvPr id="5" name="TextBox 4">
            <a:extLst>
              <a:ext uri="{FF2B5EF4-FFF2-40B4-BE49-F238E27FC236}">
                <a16:creationId xmlns:a16="http://schemas.microsoft.com/office/drawing/2014/main" id="{D31DB79E-45EB-454B-8E0E-E2E4BADFF7A5}"/>
              </a:ext>
            </a:extLst>
          </p:cNvPr>
          <p:cNvSpPr>
            <a:spLocks noGrp="1"/>
          </p:cNvSpPr>
          <p:nvPr/>
        </p:nvSpPr>
        <p:spPr>
          <a:xfrm>
            <a:off x="1965960" y="1600200"/>
            <a:ext cx="5486400" cy="685800"/>
          </a:xfrm>
          <a:prstGeom prst="rect">
            <a:avLst/>
          </a:prstGeom>
          <a:noFill/>
        </p:spPr>
        <p:txBody>
          <a:bodyPr wrap="square" lIns="0" tIns="0" rIns="0" bIns="0">
            <a:spAutoFit/>
          </a:bodyPr>
          <a:lstStyle/>
          <a:p>
            <a:pPr>
              <a:buNone/>
              <a:defRPr sz="2700" b="1">
                <a:solidFill>
                  <a:srgbClr val="1C2C3F"/>
                </a:solidFill>
                <a:latin typeface="Aptos"/>
                <a:ea typeface="Aptos"/>
                <a:cs typeface="Aptos"/>
              </a:defRPr>
            </a:pPr>
            <a:r>
              <a:rPr sz="2700" b="1">
                <a:solidFill>
                  <a:srgbClr val="1C2C3F"/>
                </a:solidFill>
                <a:latin typeface="Aptos"/>
                <a:ea typeface="Aptos"/>
                <a:cs typeface="Aptos"/>
              </a:rPr>
              <a:t>Building the next phase together</a:t>
            </a:r>
          </a:p>
        </p:txBody>
      </p:sp>
      <p:sp>
        <p:nvSpPr>
          <p:cNvPr id="6" name="TextBox 5">
            <a:extLst>
              <a:ext uri="{FF2B5EF4-FFF2-40B4-BE49-F238E27FC236}">
                <a16:creationId xmlns:a16="http://schemas.microsoft.com/office/drawing/2014/main" id="{48F003D8-6AE9-413C-A283-6ADD3855ADD7}"/>
              </a:ext>
            </a:extLst>
          </p:cNvPr>
          <p:cNvSpPr>
            <a:spLocks noGrp="1"/>
          </p:cNvSpPr>
          <p:nvPr/>
        </p:nvSpPr>
        <p:spPr>
          <a:xfrm>
            <a:off x="2011680" y="2743200"/>
            <a:ext cx="201168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People &amp; education</a:t>
            </a:r>
          </a:p>
        </p:txBody>
      </p:sp>
      <p:sp>
        <p:nvSpPr>
          <p:cNvPr id="7" name="TextBox 6">
            <a:extLst>
              <a:ext uri="{FF2B5EF4-FFF2-40B4-BE49-F238E27FC236}">
                <a16:creationId xmlns:a16="http://schemas.microsoft.com/office/drawing/2014/main" id="{981BCEC4-254F-4CA3-9EFE-F2A37F389859}"/>
              </a:ext>
            </a:extLst>
          </p:cNvPr>
          <p:cNvSpPr>
            <a:spLocks noGrp="1"/>
          </p:cNvSpPr>
          <p:nvPr/>
        </p:nvSpPr>
        <p:spPr>
          <a:xfrm>
            <a:off x="2011680" y="3063240"/>
            <a:ext cx="338328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Coach Commission and education development</a:t>
            </a:r>
          </a:p>
        </p:txBody>
      </p:sp>
      <p:sp>
        <p:nvSpPr>
          <p:cNvPr id="8" name="TextBox 7">
            <a:extLst>
              <a:ext uri="{FF2B5EF4-FFF2-40B4-BE49-F238E27FC236}">
                <a16:creationId xmlns:a16="http://schemas.microsoft.com/office/drawing/2014/main" id="{00129321-D546-4346-B199-352484C7D6B1}"/>
              </a:ext>
            </a:extLst>
          </p:cNvPr>
          <p:cNvSpPr>
            <a:spLocks noGrp="1"/>
          </p:cNvSpPr>
          <p:nvPr/>
        </p:nvSpPr>
        <p:spPr>
          <a:xfrm>
            <a:off x="6217920" y="2743200"/>
            <a:ext cx="2011680" cy="282893"/>
          </a:xfrm>
          <a:prstGeom prst="rect">
            <a:avLst/>
          </a:prstGeom>
          <a:noFill/>
        </p:spPr>
        <p:txBody>
          <a:bodyPr wrap="square" lIns="0" tIns="0" rIns="0" bIns="0">
            <a:spAutoFit/>
          </a:bodyPr>
          <a:lstStyle/>
          <a:p>
            <a:pPr>
              <a:buNone/>
              <a:defRPr sz="1650" b="1">
                <a:solidFill>
                  <a:srgbClr val="245D88"/>
                </a:solidFill>
                <a:latin typeface="Aptos"/>
                <a:ea typeface="Aptos"/>
                <a:cs typeface="Aptos"/>
              </a:defRPr>
            </a:pPr>
            <a:r>
              <a:rPr sz="1650" b="1">
                <a:solidFill>
                  <a:srgbClr val="245D88"/>
                </a:solidFill>
                <a:latin typeface="Aptos"/>
                <a:ea typeface="Aptos"/>
                <a:cs typeface="Aptos"/>
              </a:rPr>
              <a:t>Financial model</a:t>
            </a:r>
          </a:p>
        </p:txBody>
      </p:sp>
      <p:sp>
        <p:nvSpPr>
          <p:cNvPr id="9" name="TextBox 8">
            <a:extLst>
              <a:ext uri="{FF2B5EF4-FFF2-40B4-BE49-F238E27FC236}">
                <a16:creationId xmlns:a16="http://schemas.microsoft.com/office/drawing/2014/main" id="{810C1EB8-5283-4C37-9DE3-F0F593C895C3}"/>
              </a:ext>
            </a:extLst>
          </p:cNvPr>
          <p:cNvSpPr>
            <a:spLocks noGrp="1"/>
          </p:cNvSpPr>
          <p:nvPr/>
        </p:nvSpPr>
        <p:spPr>
          <a:xfrm>
            <a:off x="6217920" y="3063240"/>
            <a:ext cx="3383280" cy="502920"/>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Membership fee work with World Boxing</a:t>
            </a:r>
          </a:p>
        </p:txBody>
      </p:sp>
      <p:sp>
        <p:nvSpPr>
          <p:cNvPr id="10" name="TextBox 9">
            <a:extLst>
              <a:ext uri="{FF2B5EF4-FFF2-40B4-BE49-F238E27FC236}">
                <a16:creationId xmlns:a16="http://schemas.microsoft.com/office/drawing/2014/main" id="{69E5AF0B-2DC2-4FDD-8D7C-C923DA7B9DC7}"/>
              </a:ext>
            </a:extLst>
          </p:cNvPr>
          <p:cNvSpPr>
            <a:spLocks noGrp="1"/>
          </p:cNvSpPr>
          <p:nvPr/>
        </p:nvSpPr>
        <p:spPr>
          <a:xfrm>
            <a:off x="2011680" y="3749040"/>
            <a:ext cx="2011680" cy="282893"/>
          </a:xfrm>
          <a:prstGeom prst="rect">
            <a:avLst/>
          </a:prstGeom>
          <a:noFill/>
        </p:spPr>
        <p:txBody>
          <a:bodyPr wrap="square" lIns="0" tIns="0" rIns="0" bIns="0">
            <a:spAutoFit/>
          </a:bodyPr>
          <a:lstStyle/>
          <a:p>
            <a:pPr>
              <a:buNone/>
              <a:defRPr sz="1650" b="1">
                <a:solidFill>
                  <a:srgbClr val="467853"/>
                </a:solidFill>
                <a:latin typeface="Aptos"/>
                <a:ea typeface="Aptos"/>
                <a:cs typeface="Aptos"/>
              </a:defRPr>
            </a:pPr>
            <a:r>
              <a:rPr sz="1650" b="1">
                <a:solidFill>
                  <a:srgbClr val="467853"/>
                </a:solidFill>
                <a:latin typeface="Aptos"/>
                <a:ea typeface="Aptos"/>
                <a:cs typeface="Aptos"/>
              </a:rPr>
              <a:t>Community</a:t>
            </a:r>
          </a:p>
        </p:txBody>
      </p:sp>
      <p:sp>
        <p:nvSpPr>
          <p:cNvPr id="11" name="TextBox 10">
            <a:extLst>
              <a:ext uri="{FF2B5EF4-FFF2-40B4-BE49-F238E27FC236}">
                <a16:creationId xmlns:a16="http://schemas.microsoft.com/office/drawing/2014/main" id="{CC3AEC35-C560-40BE-A5C4-3ACBE9238DFB}"/>
              </a:ext>
            </a:extLst>
          </p:cNvPr>
          <p:cNvSpPr>
            <a:spLocks noGrp="1"/>
          </p:cNvSpPr>
          <p:nvPr/>
        </p:nvSpPr>
        <p:spPr>
          <a:xfrm>
            <a:off x="2011680" y="4069080"/>
            <a:ext cx="3383280" cy="282893"/>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EB Family / Foundation concept</a:t>
            </a:r>
          </a:p>
        </p:txBody>
      </p:sp>
      <p:sp>
        <p:nvSpPr>
          <p:cNvPr id="12" name="TextBox 11">
            <a:extLst>
              <a:ext uri="{FF2B5EF4-FFF2-40B4-BE49-F238E27FC236}">
                <a16:creationId xmlns:a16="http://schemas.microsoft.com/office/drawing/2014/main" id="{41BCC2FB-8675-4B3C-803D-B5A96F246E34}"/>
              </a:ext>
            </a:extLst>
          </p:cNvPr>
          <p:cNvSpPr>
            <a:spLocks noGrp="1"/>
          </p:cNvSpPr>
          <p:nvPr/>
        </p:nvSpPr>
        <p:spPr>
          <a:xfrm>
            <a:off x="6217920" y="3749040"/>
            <a:ext cx="2011680" cy="282893"/>
          </a:xfrm>
          <a:prstGeom prst="rect">
            <a:avLst/>
          </a:prstGeom>
          <a:noFill/>
        </p:spPr>
        <p:txBody>
          <a:bodyPr wrap="square" lIns="0" tIns="0" rIns="0" bIns="0">
            <a:spAutoFit/>
          </a:bodyPr>
          <a:lstStyle/>
          <a:p>
            <a:pPr>
              <a:buNone/>
              <a:defRPr sz="1650" b="1">
                <a:solidFill>
                  <a:srgbClr val="245D88"/>
                </a:solidFill>
                <a:latin typeface="Aptos"/>
                <a:ea typeface="Aptos"/>
                <a:cs typeface="Aptos"/>
              </a:defRPr>
            </a:pPr>
            <a:r>
              <a:rPr sz="1650" b="1">
                <a:solidFill>
                  <a:srgbClr val="245D88"/>
                </a:solidFill>
                <a:latin typeface="Aptos"/>
                <a:ea typeface="Aptos"/>
                <a:cs typeface="Aptos"/>
              </a:rPr>
              <a:t>Competition</a:t>
            </a:r>
          </a:p>
        </p:txBody>
      </p:sp>
      <p:sp>
        <p:nvSpPr>
          <p:cNvPr id="13" name="TextBox 12">
            <a:extLst>
              <a:ext uri="{FF2B5EF4-FFF2-40B4-BE49-F238E27FC236}">
                <a16:creationId xmlns:a16="http://schemas.microsoft.com/office/drawing/2014/main" id="{7274297D-A08A-4345-9687-2D300F2FE5FC}"/>
              </a:ext>
            </a:extLst>
          </p:cNvPr>
          <p:cNvSpPr>
            <a:spLocks noGrp="1"/>
          </p:cNvSpPr>
          <p:nvPr/>
        </p:nvSpPr>
        <p:spPr>
          <a:xfrm>
            <a:off x="6217920" y="4069080"/>
            <a:ext cx="3383280" cy="282893"/>
          </a:xfrm>
          <a:prstGeom prst="rect">
            <a:avLst/>
          </a:prstGeom>
          <a:noFill/>
        </p:spPr>
        <p:txBody>
          <a:bodyPr wrap="square" lIns="0" tIns="0" rIns="0" bIns="0">
            <a:spAutoFit/>
          </a:bodyPr>
          <a:lstStyle/>
          <a:p>
            <a:pPr>
              <a:buNone/>
              <a:defRPr sz="1650" b="0">
                <a:solidFill>
                  <a:srgbClr val="1C1F23"/>
                </a:solidFill>
                <a:latin typeface="Aptos"/>
                <a:ea typeface="Aptos"/>
                <a:cs typeface="Aptos"/>
              </a:defRPr>
            </a:pPr>
            <a:r>
              <a:rPr sz="1650" b="0">
                <a:solidFill>
                  <a:srgbClr val="1C1F23"/>
                </a:solidFill>
                <a:latin typeface="Aptos"/>
                <a:ea typeface="Aptos"/>
                <a:cs typeface="Aptos"/>
              </a:rPr>
              <a:t>League and dual-match concepts</a:t>
            </a:r>
          </a:p>
        </p:txBody>
      </p:sp>
      <p:sp>
        <p:nvSpPr>
          <p:cNvPr id="16" name="TextBox 15"/>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Martin Volke / Beatrice Bastian</a:t>
            </a:r>
          </a:p>
        </p:txBody>
      </p:sp>
    </p:spTree>
    <p:extLst>
      <p:ext uri="{BB962C8B-B14F-4D97-AF65-F5344CB8AC3E}">
        <p14:creationId xmlns:p14="http://schemas.microsoft.com/office/powerpoint/2010/main" val="841380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3"/>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4105945C-D672-40C5-9002-F4737CEC95A5}"/>
              </a:ext>
            </a:extLst>
          </p:cNvPr>
          <p:cNvSpPr>
            <a:spLocks noGrp="1"/>
          </p:cNvSpPr>
          <p:nvPr/>
        </p:nvSpPr>
        <p:spPr>
          <a:xfrm>
            <a:off x="1333500" y="2834640"/>
            <a:ext cx="9525000" cy="668655"/>
          </a:xfrm>
          <a:prstGeom prst="rect">
            <a:avLst/>
          </a:prstGeom>
          <a:noFill/>
        </p:spPr>
        <p:txBody>
          <a:bodyPr wrap="square" lIns="0" tIns="0" rIns="0" bIns="0">
            <a:spAutoFit/>
          </a:bodyPr>
          <a:lstStyle/>
          <a:p>
            <a:pPr algn="ctr">
              <a:buNone/>
              <a:defRPr sz="3900" b="1">
                <a:solidFill>
                  <a:srgbClr val="FFFFFF"/>
                </a:solidFill>
                <a:latin typeface="Aptos"/>
                <a:ea typeface="Aptos"/>
                <a:cs typeface="Aptos"/>
              </a:defRPr>
            </a:pPr>
            <a:r>
              <a:rPr sz="3900" b="1">
                <a:solidFill>
                  <a:srgbClr val="FFFFFF"/>
                </a:solidFill>
                <a:latin typeface="Aptos"/>
                <a:ea typeface="Aptos"/>
                <a:cs typeface="Aptos"/>
              </a:rPr>
              <a:t>Thank you</a:t>
            </a:r>
          </a:p>
        </p:txBody>
      </p:sp>
      <p:sp>
        <p:nvSpPr>
          <p:cNvPr id="4" name="TextBox 3">
            <a:extLst>
              <a:ext uri="{FF2B5EF4-FFF2-40B4-BE49-F238E27FC236}">
                <a16:creationId xmlns:a16="http://schemas.microsoft.com/office/drawing/2014/main" id="{63850D45-DEC7-43CA-A5BF-95C01A9E1716}"/>
              </a:ext>
            </a:extLst>
          </p:cNvPr>
          <p:cNvSpPr>
            <a:spLocks noGrp="1"/>
          </p:cNvSpPr>
          <p:nvPr/>
        </p:nvSpPr>
        <p:spPr>
          <a:xfrm>
            <a:off x="1333500" y="4000500"/>
            <a:ext cx="9525000" cy="666750"/>
          </a:xfrm>
          <a:prstGeom prst="rect">
            <a:avLst/>
          </a:prstGeom>
          <a:noFill/>
        </p:spPr>
        <p:txBody>
          <a:bodyPr wrap="square" lIns="0" tIns="0" rIns="0" bIns="0">
            <a:spAutoFit/>
          </a:bodyPr>
          <a:lstStyle/>
          <a:p>
            <a:pPr algn="ctr">
              <a:buNone/>
              <a:defRPr sz="1950" b="0">
                <a:solidFill>
                  <a:srgbClr val="FFFFFF"/>
                </a:solidFill>
                <a:latin typeface="Aptos"/>
                <a:ea typeface="Aptos"/>
                <a:cs typeface="Aptos"/>
              </a:defRPr>
            </a:pPr>
            <a:r>
              <a:rPr sz="1950" b="0">
                <a:solidFill>
                  <a:srgbClr val="FFFFFF"/>
                </a:solidFill>
                <a:latin typeface="Aptos"/>
                <a:ea typeface="Aptos"/>
                <a:cs typeface="Aptos"/>
              </a:rPr>
              <a:t>Building the next phase of European Boxing together</a:t>
            </a:r>
          </a:p>
        </p:txBody>
      </p:sp>
      <p:sp>
        <p:nvSpPr>
          <p:cNvPr id="7" name="TextBox 6"/>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extLst>
      <p:ext uri="{BB962C8B-B14F-4D97-AF65-F5344CB8AC3E}">
        <p14:creationId xmlns:p14="http://schemas.microsoft.com/office/powerpoint/2010/main" val="1209166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ccent">
            <a:extLst>
              <a:ext uri="{FF2B5EF4-FFF2-40B4-BE49-F238E27FC236}">
                <a16:creationId xmlns:a16="http://schemas.microsoft.com/office/drawing/2014/main" id="{99D4E637-E0ED-4A8E-B5F9-6CD03A0DB20B}"/>
              </a:ext>
            </a:extLst>
          </p:cNvPr>
          <p:cNvSpPr>
            <a:spLocks noGrp="1"/>
          </p:cNvSpPr>
          <p:nvPr/>
        </p:nvSpPr>
        <p:spPr>
          <a:xfrm>
            <a:off x="685800" y="485775"/>
            <a:ext cx="704850" cy="76200"/>
          </a:xfrm>
          <a:prstGeom prst="rect">
            <a:avLst/>
          </a:prstGeom>
          <a:solidFill>
            <a:srgbClr val="0D9A9A"/>
          </a:solidFill>
          <a:ln w="0">
            <a:noFill/>
          </a:ln>
        </p:spPr>
        <p:txBody>
          <a:bodyPr/>
          <a:lstStyle/>
          <a:p>
            <a:endParaRPr lang="de-DE"/>
          </a:p>
        </p:txBody>
      </p:sp>
      <p:sp>
        <p:nvSpPr>
          <p:cNvPr id="2" name="title">
            <a:extLst>
              <a:ext uri="{FF2B5EF4-FFF2-40B4-BE49-F238E27FC236}">
                <a16:creationId xmlns:a16="http://schemas.microsoft.com/office/drawing/2014/main" id="{A89B5F45-F06D-445B-A8F8-EB917E7DE09D}"/>
              </a:ext>
            </a:extLst>
          </p:cNvPr>
          <p:cNvSpPr>
            <a:spLocks noGrp="1"/>
          </p:cNvSpPr>
          <p:nvPr/>
        </p:nvSpPr>
        <p:spPr>
          <a:xfrm>
            <a:off x="685800" y="695325"/>
            <a:ext cx="10810875" cy="552450"/>
          </a:xfrm>
          <a:prstGeom prst="rect">
            <a:avLst/>
          </a:prstGeom>
          <a:noFill/>
          <a:ln w="0">
            <a:noFill/>
          </a:ln>
        </p:spPr>
        <p:txBody>
          <a:bodyPr anchor="ctr">
            <a:noAutofit/>
          </a:bodyPr>
          <a:lstStyle/>
          <a:p>
            <a:pPr>
              <a:defRPr sz="2925" b="1">
                <a:solidFill>
                  <a:srgbClr val="102A43"/>
                </a:solidFill>
                <a:latin typeface="Aptos"/>
                <a:ea typeface="Aptos"/>
                <a:cs typeface="Aptos"/>
              </a:defRPr>
            </a:pPr>
            <a:r>
              <a:rPr sz="2925" b="1">
                <a:solidFill>
                  <a:srgbClr val="102A43"/>
                </a:solidFill>
                <a:latin typeface="Aptos"/>
                <a:ea typeface="Aptos"/>
                <a:cs typeface="Aptos"/>
              </a:rPr>
              <a:t>World Boxing: path to IOC recognition</a:t>
            </a:r>
          </a:p>
        </p:txBody>
      </p:sp>
      <p:sp>
        <p:nvSpPr>
          <p:cNvPr id="3" name="subtitle">
            <a:extLst>
              <a:ext uri="{FF2B5EF4-FFF2-40B4-BE49-F238E27FC236}">
                <a16:creationId xmlns:a16="http://schemas.microsoft.com/office/drawing/2014/main" id="{1BEBBBF7-A096-4151-ACCF-F2488D506BB4}"/>
              </a:ext>
            </a:extLst>
          </p:cNvPr>
          <p:cNvSpPr>
            <a:spLocks noGrp="1"/>
          </p:cNvSpPr>
          <p:nvPr/>
        </p:nvSpPr>
        <p:spPr>
          <a:xfrm>
            <a:off x="685800" y="1295400"/>
            <a:ext cx="10763250" cy="333375"/>
          </a:xfrm>
          <a:prstGeom prst="rect">
            <a:avLst/>
          </a:prstGeom>
          <a:noFill/>
          <a:ln w="0">
            <a:noFill/>
          </a:ln>
        </p:spPr>
        <p:txBody>
          <a:bodyPr anchor="ctr">
            <a:noAutofit/>
          </a:bodyPr>
          <a:lstStyle/>
          <a:p>
            <a:pPr>
              <a:defRPr sz="1425" b="0">
                <a:solidFill>
                  <a:srgbClr val="536B7C"/>
                </a:solidFill>
                <a:latin typeface="Aptos"/>
                <a:ea typeface="Aptos"/>
                <a:cs typeface="Aptos"/>
              </a:defRPr>
            </a:pPr>
            <a:r>
              <a:rPr sz="1425" b="0">
                <a:solidFill>
                  <a:srgbClr val="536B7C"/>
                </a:solidFill>
                <a:latin typeface="Aptos"/>
                <a:ea typeface="Aptos"/>
                <a:cs typeface="Aptos"/>
              </a:rPr>
              <a:t>Building the international federation, April 2023 to May 2024</a:t>
            </a:r>
          </a:p>
        </p:txBody>
      </p:sp>
      <p:sp>
        <p:nvSpPr>
          <p:cNvPr id="4" name="timeline">
            <a:extLst>
              <a:ext uri="{FF2B5EF4-FFF2-40B4-BE49-F238E27FC236}">
                <a16:creationId xmlns:a16="http://schemas.microsoft.com/office/drawing/2014/main" id="{68F360C0-9408-44D6-B20A-F02A1AF75016}"/>
              </a:ext>
            </a:extLst>
          </p:cNvPr>
          <p:cNvSpPr>
            <a:spLocks noGrp="1"/>
          </p:cNvSpPr>
          <p:nvPr/>
        </p:nvSpPr>
        <p:spPr>
          <a:xfrm>
            <a:off x="2600325" y="2505075"/>
            <a:ext cx="38100" cy="2571750"/>
          </a:xfrm>
          <a:prstGeom prst="rect">
            <a:avLst/>
          </a:prstGeom>
          <a:solidFill>
            <a:srgbClr val="A8C2CB"/>
          </a:solidFill>
          <a:ln w="0">
            <a:noFill/>
          </a:ln>
        </p:spPr>
        <p:txBody>
          <a:bodyPr/>
          <a:lstStyle/>
          <a:p>
            <a:endParaRPr lang="de-DE"/>
          </a:p>
        </p:txBody>
      </p:sp>
      <p:sp>
        <p:nvSpPr>
          <p:cNvPr id="5" name="date-247">
            <a:extLst>
              <a:ext uri="{FF2B5EF4-FFF2-40B4-BE49-F238E27FC236}">
                <a16:creationId xmlns:a16="http://schemas.microsoft.com/office/drawing/2014/main" id="{04872325-82C2-469D-B8C1-ADEAC95F2F4B}"/>
              </a:ext>
            </a:extLst>
          </p:cNvPr>
          <p:cNvSpPr>
            <a:spLocks noGrp="1"/>
          </p:cNvSpPr>
          <p:nvPr/>
        </p:nvSpPr>
        <p:spPr>
          <a:xfrm>
            <a:off x="685800" y="230505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APR 2023</a:t>
            </a:r>
          </a:p>
        </p:txBody>
      </p:sp>
      <p:sp>
        <p:nvSpPr>
          <p:cNvPr id="6" name="node-247">
            <a:extLst>
              <a:ext uri="{FF2B5EF4-FFF2-40B4-BE49-F238E27FC236}">
                <a16:creationId xmlns:a16="http://schemas.microsoft.com/office/drawing/2014/main" id="{54D7C42B-DBAD-4039-897A-07E9A699033D}"/>
              </a:ext>
            </a:extLst>
          </p:cNvPr>
          <p:cNvSpPr>
            <a:spLocks noGrp="1"/>
          </p:cNvSpPr>
          <p:nvPr/>
        </p:nvSpPr>
        <p:spPr>
          <a:xfrm>
            <a:off x="2543175" y="2419350"/>
            <a:ext cx="152400" cy="152400"/>
          </a:xfrm>
          <a:prstGeom prst="rect">
            <a:avLst/>
          </a:prstGeom>
          <a:solidFill>
            <a:srgbClr val="0D9A9A"/>
          </a:solidFill>
          <a:ln w="0">
            <a:noFill/>
          </a:ln>
        </p:spPr>
        <p:txBody>
          <a:bodyPr/>
          <a:lstStyle/>
          <a:p>
            <a:endParaRPr lang="de-DE"/>
          </a:p>
        </p:txBody>
      </p:sp>
      <p:sp>
        <p:nvSpPr>
          <p:cNvPr id="7" name="heading-247">
            <a:extLst>
              <a:ext uri="{FF2B5EF4-FFF2-40B4-BE49-F238E27FC236}">
                <a16:creationId xmlns:a16="http://schemas.microsoft.com/office/drawing/2014/main" id="{BDC86024-D337-478A-8846-9092DB38DC66}"/>
              </a:ext>
            </a:extLst>
          </p:cNvPr>
          <p:cNvSpPr>
            <a:spLocks noGrp="1"/>
          </p:cNvSpPr>
          <p:nvPr/>
        </p:nvSpPr>
        <p:spPr>
          <a:xfrm>
            <a:off x="3028950" y="222885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World Boxing launches publicly</a:t>
            </a:r>
          </a:p>
        </p:txBody>
      </p:sp>
      <p:sp>
        <p:nvSpPr>
          <p:cNvPr id="8" name="body-247">
            <a:extLst>
              <a:ext uri="{FF2B5EF4-FFF2-40B4-BE49-F238E27FC236}">
                <a16:creationId xmlns:a16="http://schemas.microsoft.com/office/drawing/2014/main" id="{4E918D30-6044-4E49-A649-DDCB696B6077}"/>
              </a:ext>
            </a:extLst>
          </p:cNvPr>
          <p:cNvSpPr>
            <a:spLocks noGrp="1"/>
          </p:cNvSpPr>
          <p:nvPr/>
        </p:nvSpPr>
        <p:spPr>
          <a:xfrm>
            <a:off x="3028950" y="266700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new federation sets out to secure boxing’s place in the Olympic Movement.</a:t>
            </a:r>
          </a:p>
        </p:txBody>
      </p:sp>
      <p:sp>
        <p:nvSpPr>
          <p:cNvPr id="9" name="date-382">
            <a:extLst>
              <a:ext uri="{FF2B5EF4-FFF2-40B4-BE49-F238E27FC236}">
                <a16:creationId xmlns:a16="http://schemas.microsoft.com/office/drawing/2014/main" id="{B5A346C3-33A0-4B15-94CD-0C04B38DA1FE}"/>
              </a:ext>
            </a:extLst>
          </p:cNvPr>
          <p:cNvSpPr>
            <a:spLocks noGrp="1"/>
          </p:cNvSpPr>
          <p:nvPr/>
        </p:nvSpPr>
        <p:spPr>
          <a:xfrm>
            <a:off x="685800" y="3590925"/>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25 NOV 2023</a:t>
            </a:r>
          </a:p>
        </p:txBody>
      </p:sp>
      <p:sp>
        <p:nvSpPr>
          <p:cNvPr id="10" name="node-382">
            <a:extLst>
              <a:ext uri="{FF2B5EF4-FFF2-40B4-BE49-F238E27FC236}">
                <a16:creationId xmlns:a16="http://schemas.microsoft.com/office/drawing/2014/main" id="{D7DEF7A0-EA26-4465-8725-F30CD788CEF0}"/>
              </a:ext>
            </a:extLst>
          </p:cNvPr>
          <p:cNvSpPr>
            <a:spLocks noGrp="1"/>
          </p:cNvSpPr>
          <p:nvPr/>
        </p:nvSpPr>
        <p:spPr>
          <a:xfrm>
            <a:off x="2543175" y="3705225"/>
            <a:ext cx="152400" cy="152400"/>
          </a:xfrm>
          <a:prstGeom prst="rect">
            <a:avLst/>
          </a:prstGeom>
          <a:solidFill>
            <a:srgbClr val="0D9A9A"/>
          </a:solidFill>
          <a:ln w="0">
            <a:noFill/>
          </a:ln>
        </p:spPr>
        <p:txBody>
          <a:bodyPr/>
          <a:lstStyle/>
          <a:p>
            <a:endParaRPr lang="de-DE"/>
          </a:p>
        </p:txBody>
      </p:sp>
      <p:sp>
        <p:nvSpPr>
          <p:cNvPr id="11" name="heading-382">
            <a:extLst>
              <a:ext uri="{FF2B5EF4-FFF2-40B4-BE49-F238E27FC236}">
                <a16:creationId xmlns:a16="http://schemas.microsoft.com/office/drawing/2014/main" id="{98348EAA-A5C7-4944-AF15-A357C3DC49CE}"/>
              </a:ext>
            </a:extLst>
          </p:cNvPr>
          <p:cNvSpPr>
            <a:spLocks noGrp="1"/>
          </p:cNvSpPr>
          <p:nvPr/>
        </p:nvSpPr>
        <p:spPr>
          <a:xfrm>
            <a:off x="3028950" y="351472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Inaugural Congress in Frankfurt</a:t>
            </a:r>
          </a:p>
        </p:txBody>
      </p:sp>
      <p:sp>
        <p:nvSpPr>
          <p:cNvPr id="12" name="body-382">
            <a:extLst>
              <a:ext uri="{FF2B5EF4-FFF2-40B4-BE49-F238E27FC236}">
                <a16:creationId xmlns:a16="http://schemas.microsoft.com/office/drawing/2014/main" id="{14185677-AD0A-4E63-BBD9-9727F9D9AF3F}"/>
              </a:ext>
            </a:extLst>
          </p:cNvPr>
          <p:cNvSpPr>
            <a:spLocks noGrp="1"/>
          </p:cNvSpPr>
          <p:nvPr/>
        </p:nvSpPr>
        <p:spPr>
          <a:xfrm>
            <a:off x="3028950" y="395287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Members elect the first President and Executive Board.</a:t>
            </a:r>
          </a:p>
        </p:txBody>
      </p:sp>
      <p:sp>
        <p:nvSpPr>
          <p:cNvPr id="13" name="date-517">
            <a:extLst>
              <a:ext uri="{FF2B5EF4-FFF2-40B4-BE49-F238E27FC236}">
                <a16:creationId xmlns:a16="http://schemas.microsoft.com/office/drawing/2014/main" id="{975E4C83-6BBD-4B2C-916D-04167643F3B9}"/>
              </a:ext>
            </a:extLst>
          </p:cNvPr>
          <p:cNvSpPr>
            <a:spLocks noGrp="1"/>
          </p:cNvSpPr>
          <p:nvPr/>
        </p:nvSpPr>
        <p:spPr>
          <a:xfrm>
            <a:off x="685800" y="487680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7 MAY 2024</a:t>
            </a:r>
          </a:p>
        </p:txBody>
      </p:sp>
      <p:sp>
        <p:nvSpPr>
          <p:cNvPr id="14" name="node-517">
            <a:extLst>
              <a:ext uri="{FF2B5EF4-FFF2-40B4-BE49-F238E27FC236}">
                <a16:creationId xmlns:a16="http://schemas.microsoft.com/office/drawing/2014/main" id="{5C1DC399-1395-43E1-81BE-2882E3993C08}"/>
              </a:ext>
            </a:extLst>
          </p:cNvPr>
          <p:cNvSpPr>
            <a:spLocks noGrp="1"/>
          </p:cNvSpPr>
          <p:nvPr/>
        </p:nvSpPr>
        <p:spPr>
          <a:xfrm>
            <a:off x="2543175" y="4991100"/>
            <a:ext cx="152400" cy="152400"/>
          </a:xfrm>
          <a:prstGeom prst="rect">
            <a:avLst/>
          </a:prstGeom>
          <a:solidFill>
            <a:srgbClr val="0D9A9A"/>
          </a:solidFill>
          <a:ln w="0">
            <a:noFill/>
          </a:ln>
        </p:spPr>
        <p:txBody>
          <a:bodyPr/>
          <a:lstStyle/>
          <a:p>
            <a:endParaRPr lang="de-DE"/>
          </a:p>
        </p:txBody>
      </p:sp>
      <p:sp>
        <p:nvSpPr>
          <p:cNvPr id="15" name="heading-517">
            <a:extLst>
              <a:ext uri="{FF2B5EF4-FFF2-40B4-BE49-F238E27FC236}">
                <a16:creationId xmlns:a16="http://schemas.microsoft.com/office/drawing/2014/main" id="{039D3E10-E5E5-4981-A834-299CD227AD60}"/>
              </a:ext>
            </a:extLst>
          </p:cNvPr>
          <p:cNvSpPr>
            <a:spLocks noGrp="1"/>
          </p:cNvSpPr>
          <p:nvPr/>
        </p:nvSpPr>
        <p:spPr>
          <a:xfrm>
            <a:off x="3028950" y="480060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First formal meeting with the IOC</a:t>
            </a:r>
          </a:p>
        </p:txBody>
      </p:sp>
      <p:sp>
        <p:nvSpPr>
          <p:cNvPr id="16" name="body-517">
            <a:extLst>
              <a:ext uri="{FF2B5EF4-FFF2-40B4-BE49-F238E27FC236}">
                <a16:creationId xmlns:a16="http://schemas.microsoft.com/office/drawing/2014/main" id="{753F857A-6111-4D97-9AA0-B8A0DD6C9B0E}"/>
              </a:ext>
            </a:extLst>
          </p:cNvPr>
          <p:cNvSpPr>
            <a:spLocks noGrp="1"/>
          </p:cNvSpPr>
          <p:nvPr/>
        </p:nvSpPr>
        <p:spPr>
          <a:xfrm>
            <a:off x="3028950" y="523875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IOC outlines the path ahead, including global membership and sound governance.</a:t>
            </a:r>
          </a:p>
        </p:txBody>
      </p:sp>
      <p:sp>
        <p:nvSpPr>
          <p:cNvPr id="17" name="footer">
            <a:extLst>
              <a:ext uri="{FF2B5EF4-FFF2-40B4-BE49-F238E27FC236}">
                <a16:creationId xmlns:a16="http://schemas.microsoft.com/office/drawing/2014/main" id="{D1181553-D09C-40B6-8B6C-C6EB0EC5002E}"/>
              </a:ext>
            </a:extLst>
          </p:cNvPr>
          <p:cNvSpPr>
            <a:spLocks noGrp="1"/>
          </p:cNvSpPr>
          <p:nvPr/>
        </p:nvSpPr>
        <p:spPr>
          <a:xfrm>
            <a:off x="685800" y="6400800"/>
            <a:ext cx="10763250" cy="228600"/>
          </a:xfrm>
          <a:prstGeom prst="rect">
            <a:avLst/>
          </a:prstGeom>
          <a:noFill/>
          <a:ln w="0">
            <a:noFill/>
          </a:ln>
        </p:spPr>
        <p:txBody>
          <a:bodyPr anchor="ctr">
            <a:noAutofit/>
          </a:bodyPr>
          <a:lstStyle/>
          <a:p>
            <a:pPr>
              <a:defRPr sz="1050" b="0">
                <a:solidFill>
                  <a:srgbClr val="536B7C"/>
                </a:solidFill>
                <a:latin typeface="Aptos"/>
                <a:ea typeface="Aptos"/>
                <a:cs typeface="Aptos"/>
              </a:defRPr>
            </a:pPr>
            <a:r>
              <a:rPr sz="1050" b="0">
                <a:solidFill>
                  <a:srgbClr val="536B7C"/>
                </a:solidFill>
                <a:latin typeface="Aptos"/>
                <a:ea typeface="Aptos"/>
                <a:cs typeface="Aptos"/>
              </a:rPr>
              <a:t>As of 26 September 2026  ·  Sources in speaker notes</a:t>
            </a:r>
          </a:p>
        </p:txBody>
      </p:sp>
      <p:sp>
        <p:nvSpPr>
          <p:cNvPr id="19" name="TextBox 18"/>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ccent">
            <a:extLst>
              <a:ext uri="{FF2B5EF4-FFF2-40B4-BE49-F238E27FC236}">
                <a16:creationId xmlns:a16="http://schemas.microsoft.com/office/drawing/2014/main" id="{C9942D4A-2573-4D28-A935-FEC28D609DF1}"/>
              </a:ext>
            </a:extLst>
          </p:cNvPr>
          <p:cNvSpPr>
            <a:spLocks noGrp="1"/>
          </p:cNvSpPr>
          <p:nvPr/>
        </p:nvSpPr>
        <p:spPr>
          <a:xfrm>
            <a:off x="685800" y="485775"/>
            <a:ext cx="704850" cy="76200"/>
          </a:xfrm>
          <a:prstGeom prst="rect">
            <a:avLst/>
          </a:prstGeom>
          <a:solidFill>
            <a:srgbClr val="0D9A9A"/>
          </a:solidFill>
          <a:ln w="0">
            <a:noFill/>
          </a:ln>
        </p:spPr>
        <p:txBody>
          <a:bodyPr/>
          <a:lstStyle/>
          <a:p>
            <a:endParaRPr lang="de-DE"/>
          </a:p>
        </p:txBody>
      </p:sp>
      <p:sp>
        <p:nvSpPr>
          <p:cNvPr id="2" name="title">
            <a:extLst>
              <a:ext uri="{FF2B5EF4-FFF2-40B4-BE49-F238E27FC236}">
                <a16:creationId xmlns:a16="http://schemas.microsoft.com/office/drawing/2014/main" id="{F354AD5F-040D-4318-AEC3-5A5B207EB930}"/>
              </a:ext>
            </a:extLst>
          </p:cNvPr>
          <p:cNvSpPr>
            <a:spLocks noGrp="1"/>
          </p:cNvSpPr>
          <p:nvPr/>
        </p:nvSpPr>
        <p:spPr>
          <a:xfrm>
            <a:off x="685800" y="695325"/>
            <a:ext cx="10810875" cy="552450"/>
          </a:xfrm>
          <a:prstGeom prst="rect">
            <a:avLst/>
          </a:prstGeom>
          <a:noFill/>
          <a:ln w="0">
            <a:noFill/>
          </a:ln>
        </p:spPr>
        <p:txBody>
          <a:bodyPr anchor="ctr">
            <a:noAutofit/>
          </a:bodyPr>
          <a:lstStyle/>
          <a:p>
            <a:pPr>
              <a:defRPr sz="2925" b="1">
                <a:solidFill>
                  <a:srgbClr val="102A43"/>
                </a:solidFill>
                <a:latin typeface="Aptos"/>
                <a:ea typeface="Aptos"/>
                <a:cs typeface="Aptos"/>
              </a:defRPr>
            </a:pPr>
            <a:r>
              <a:rPr sz="2925" b="1">
                <a:solidFill>
                  <a:srgbClr val="102A43"/>
                </a:solidFill>
                <a:latin typeface="Aptos"/>
                <a:ea typeface="Aptos"/>
                <a:cs typeface="Aptos"/>
              </a:rPr>
              <a:t>IOC recognition and Los Angeles 2028</a:t>
            </a:r>
          </a:p>
        </p:txBody>
      </p:sp>
      <p:sp>
        <p:nvSpPr>
          <p:cNvPr id="3" name="subtitle">
            <a:extLst>
              <a:ext uri="{FF2B5EF4-FFF2-40B4-BE49-F238E27FC236}">
                <a16:creationId xmlns:a16="http://schemas.microsoft.com/office/drawing/2014/main" id="{9B9870A7-ABBB-45EE-B513-F87CA48BF000}"/>
              </a:ext>
            </a:extLst>
          </p:cNvPr>
          <p:cNvSpPr>
            <a:spLocks noGrp="1"/>
          </p:cNvSpPr>
          <p:nvPr/>
        </p:nvSpPr>
        <p:spPr>
          <a:xfrm>
            <a:off x="685800" y="1295400"/>
            <a:ext cx="10763250" cy="333375"/>
          </a:xfrm>
          <a:prstGeom prst="rect">
            <a:avLst/>
          </a:prstGeom>
          <a:noFill/>
          <a:ln w="0">
            <a:noFill/>
          </a:ln>
        </p:spPr>
        <p:txBody>
          <a:bodyPr anchor="ctr">
            <a:noAutofit/>
          </a:bodyPr>
          <a:lstStyle/>
          <a:p>
            <a:pPr>
              <a:defRPr sz="1425" b="0">
                <a:solidFill>
                  <a:srgbClr val="536B7C"/>
                </a:solidFill>
                <a:latin typeface="Aptos"/>
                <a:ea typeface="Aptos"/>
                <a:cs typeface="Aptos"/>
              </a:defRPr>
            </a:pPr>
            <a:r>
              <a:rPr sz="1425" b="0">
                <a:solidFill>
                  <a:srgbClr val="536B7C"/>
                </a:solidFill>
                <a:latin typeface="Aptos"/>
                <a:ea typeface="Aptos"/>
                <a:cs typeface="Aptos"/>
              </a:rPr>
              <a:t>Recognition of the federation and inclusion of boxing were separate IOC decisions</a:t>
            </a:r>
          </a:p>
        </p:txBody>
      </p:sp>
      <p:sp>
        <p:nvSpPr>
          <p:cNvPr id="4" name="timeline">
            <a:extLst>
              <a:ext uri="{FF2B5EF4-FFF2-40B4-BE49-F238E27FC236}">
                <a16:creationId xmlns:a16="http://schemas.microsoft.com/office/drawing/2014/main" id="{B6BEEE73-AAA9-473A-B1A3-E659BA551F44}"/>
              </a:ext>
            </a:extLst>
          </p:cNvPr>
          <p:cNvSpPr>
            <a:spLocks noGrp="1"/>
          </p:cNvSpPr>
          <p:nvPr/>
        </p:nvSpPr>
        <p:spPr>
          <a:xfrm>
            <a:off x="2600325" y="2190750"/>
            <a:ext cx="38100" cy="3286125"/>
          </a:xfrm>
          <a:prstGeom prst="rect">
            <a:avLst/>
          </a:prstGeom>
          <a:solidFill>
            <a:srgbClr val="A8C2CB"/>
          </a:solidFill>
          <a:ln w="0">
            <a:noFill/>
          </a:ln>
        </p:spPr>
        <p:txBody>
          <a:bodyPr/>
          <a:lstStyle/>
          <a:p>
            <a:endParaRPr lang="de-DE"/>
          </a:p>
        </p:txBody>
      </p:sp>
      <p:sp>
        <p:nvSpPr>
          <p:cNvPr id="5" name="date-214">
            <a:extLst>
              <a:ext uri="{FF2B5EF4-FFF2-40B4-BE49-F238E27FC236}">
                <a16:creationId xmlns:a16="http://schemas.microsoft.com/office/drawing/2014/main" id="{1DAC308A-9D7B-4909-ACF2-E5028663B0E5}"/>
              </a:ext>
            </a:extLst>
          </p:cNvPr>
          <p:cNvSpPr>
            <a:spLocks noGrp="1"/>
          </p:cNvSpPr>
          <p:nvPr/>
        </p:nvSpPr>
        <p:spPr>
          <a:xfrm>
            <a:off x="685800" y="1990725"/>
            <a:ext cx="1762125" cy="457200"/>
          </a:xfrm>
          <a:prstGeom prst="rect">
            <a:avLst/>
          </a:prstGeom>
          <a:noFill/>
          <a:ln w="0">
            <a:noFill/>
          </a:ln>
        </p:spPr>
        <p:txBody>
          <a:bodyPr anchor="ctr">
            <a:noAutofit/>
          </a:bodyPr>
          <a:lstStyle/>
          <a:p>
            <a:pPr>
              <a:defRPr sz="1725" b="1">
                <a:solidFill>
                  <a:srgbClr val="D65A42"/>
                </a:solidFill>
                <a:latin typeface="Aptos"/>
                <a:ea typeface="Aptos"/>
                <a:cs typeface="Aptos"/>
              </a:defRPr>
            </a:pPr>
            <a:r>
              <a:rPr sz="1725" b="1">
                <a:solidFill>
                  <a:srgbClr val="D65A42"/>
                </a:solidFill>
                <a:latin typeface="Aptos"/>
                <a:ea typeface="Aptos"/>
                <a:cs typeface="Aptos"/>
              </a:rPr>
              <a:t>26 FEB 2025</a:t>
            </a:r>
          </a:p>
        </p:txBody>
      </p:sp>
      <p:sp>
        <p:nvSpPr>
          <p:cNvPr id="6" name="node-214">
            <a:extLst>
              <a:ext uri="{FF2B5EF4-FFF2-40B4-BE49-F238E27FC236}">
                <a16:creationId xmlns:a16="http://schemas.microsoft.com/office/drawing/2014/main" id="{137AC5E3-00E2-4151-9915-74259FE4A314}"/>
              </a:ext>
            </a:extLst>
          </p:cNvPr>
          <p:cNvSpPr>
            <a:spLocks noGrp="1"/>
          </p:cNvSpPr>
          <p:nvPr/>
        </p:nvSpPr>
        <p:spPr>
          <a:xfrm>
            <a:off x="2543175" y="2105025"/>
            <a:ext cx="152400" cy="152400"/>
          </a:xfrm>
          <a:prstGeom prst="rect">
            <a:avLst/>
          </a:prstGeom>
          <a:solidFill>
            <a:srgbClr val="D65A42"/>
          </a:solidFill>
          <a:ln w="0">
            <a:noFill/>
          </a:ln>
        </p:spPr>
        <p:txBody>
          <a:bodyPr/>
          <a:lstStyle/>
          <a:p>
            <a:endParaRPr lang="de-DE"/>
          </a:p>
        </p:txBody>
      </p:sp>
      <p:sp>
        <p:nvSpPr>
          <p:cNvPr id="7" name="heading-214">
            <a:extLst>
              <a:ext uri="{FF2B5EF4-FFF2-40B4-BE49-F238E27FC236}">
                <a16:creationId xmlns:a16="http://schemas.microsoft.com/office/drawing/2014/main" id="{0AD50F1E-6864-4B64-BA22-C46AE1432731}"/>
              </a:ext>
            </a:extLst>
          </p:cNvPr>
          <p:cNvSpPr>
            <a:spLocks noGrp="1"/>
          </p:cNvSpPr>
          <p:nvPr/>
        </p:nvSpPr>
        <p:spPr>
          <a:xfrm>
            <a:off x="3028950" y="191452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IOC grants provisional recognition</a:t>
            </a:r>
          </a:p>
        </p:txBody>
      </p:sp>
      <p:sp>
        <p:nvSpPr>
          <p:cNvPr id="8" name="body-214">
            <a:extLst>
              <a:ext uri="{FF2B5EF4-FFF2-40B4-BE49-F238E27FC236}">
                <a16:creationId xmlns:a16="http://schemas.microsoft.com/office/drawing/2014/main" id="{D8C658C1-08F3-41B6-AD08-C111F137EC00}"/>
              </a:ext>
            </a:extLst>
          </p:cNvPr>
          <p:cNvSpPr>
            <a:spLocks noGrp="1"/>
          </p:cNvSpPr>
          <p:nvPr/>
        </p:nvSpPr>
        <p:spPr>
          <a:xfrm>
            <a:off x="3028950" y="235267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IOC Executive Board recognises World Boxing as the international federation for boxing within the Olympic Movement.</a:t>
            </a:r>
          </a:p>
        </p:txBody>
      </p:sp>
      <p:sp>
        <p:nvSpPr>
          <p:cNvPr id="9" name="date-329">
            <a:extLst>
              <a:ext uri="{FF2B5EF4-FFF2-40B4-BE49-F238E27FC236}">
                <a16:creationId xmlns:a16="http://schemas.microsoft.com/office/drawing/2014/main" id="{92243D7B-F478-4DCF-813B-E34DF29A7C63}"/>
              </a:ext>
            </a:extLst>
          </p:cNvPr>
          <p:cNvSpPr>
            <a:spLocks noGrp="1"/>
          </p:cNvSpPr>
          <p:nvPr/>
        </p:nvSpPr>
        <p:spPr>
          <a:xfrm>
            <a:off x="685800" y="308610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17 MAR 2025</a:t>
            </a:r>
          </a:p>
        </p:txBody>
      </p:sp>
      <p:sp>
        <p:nvSpPr>
          <p:cNvPr id="10" name="node-329">
            <a:extLst>
              <a:ext uri="{FF2B5EF4-FFF2-40B4-BE49-F238E27FC236}">
                <a16:creationId xmlns:a16="http://schemas.microsoft.com/office/drawing/2014/main" id="{285DC334-A074-4EC4-8ECF-C6A14888303D}"/>
              </a:ext>
            </a:extLst>
          </p:cNvPr>
          <p:cNvSpPr>
            <a:spLocks noGrp="1"/>
          </p:cNvSpPr>
          <p:nvPr/>
        </p:nvSpPr>
        <p:spPr>
          <a:xfrm>
            <a:off x="2543175" y="3200400"/>
            <a:ext cx="152400" cy="152400"/>
          </a:xfrm>
          <a:prstGeom prst="rect">
            <a:avLst/>
          </a:prstGeom>
          <a:solidFill>
            <a:srgbClr val="0D9A9A"/>
          </a:solidFill>
          <a:ln w="0">
            <a:noFill/>
          </a:ln>
        </p:spPr>
        <p:txBody>
          <a:bodyPr/>
          <a:lstStyle/>
          <a:p>
            <a:endParaRPr lang="de-DE"/>
          </a:p>
        </p:txBody>
      </p:sp>
      <p:sp>
        <p:nvSpPr>
          <p:cNvPr id="11" name="heading-329">
            <a:extLst>
              <a:ext uri="{FF2B5EF4-FFF2-40B4-BE49-F238E27FC236}">
                <a16:creationId xmlns:a16="http://schemas.microsoft.com/office/drawing/2014/main" id="{23A2F552-5F6E-4D77-B9AC-328BDD1B2695}"/>
              </a:ext>
            </a:extLst>
          </p:cNvPr>
          <p:cNvSpPr>
            <a:spLocks noGrp="1"/>
          </p:cNvSpPr>
          <p:nvPr/>
        </p:nvSpPr>
        <p:spPr>
          <a:xfrm>
            <a:off x="3028950" y="300990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IOC Executive Board recommends boxing for LA28</a:t>
            </a:r>
          </a:p>
        </p:txBody>
      </p:sp>
      <p:sp>
        <p:nvSpPr>
          <p:cNvPr id="12" name="body-329">
            <a:extLst>
              <a:ext uri="{FF2B5EF4-FFF2-40B4-BE49-F238E27FC236}">
                <a16:creationId xmlns:a16="http://schemas.microsoft.com/office/drawing/2014/main" id="{EA00118E-AC0A-4A38-9C16-8951EED49EC6}"/>
              </a:ext>
            </a:extLst>
          </p:cNvPr>
          <p:cNvSpPr>
            <a:spLocks noGrp="1"/>
          </p:cNvSpPr>
          <p:nvPr/>
        </p:nvSpPr>
        <p:spPr>
          <a:xfrm>
            <a:off x="3028950" y="344805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Executive Board proposes that the IOC Session add boxing to the Los Angeles 2028 programme.</a:t>
            </a:r>
          </a:p>
        </p:txBody>
      </p:sp>
      <p:sp>
        <p:nvSpPr>
          <p:cNvPr id="13" name="date-444">
            <a:extLst>
              <a:ext uri="{FF2B5EF4-FFF2-40B4-BE49-F238E27FC236}">
                <a16:creationId xmlns:a16="http://schemas.microsoft.com/office/drawing/2014/main" id="{E3615D49-79B1-4A68-9804-E3D13EC67642}"/>
              </a:ext>
            </a:extLst>
          </p:cNvPr>
          <p:cNvSpPr>
            <a:spLocks noGrp="1"/>
          </p:cNvSpPr>
          <p:nvPr/>
        </p:nvSpPr>
        <p:spPr>
          <a:xfrm>
            <a:off x="685800" y="4181475"/>
            <a:ext cx="1762125" cy="457200"/>
          </a:xfrm>
          <a:prstGeom prst="rect">
            <a:avLst/>
          </a:prstGeom>
          <a:noFill/>
          <a:ln w="0">
            <a:noFill/>
          </a:ln>
        </p:spPr>
        <p:txBody>
          <a:bodyPr anchor="ctr">
            <a:noAutofit/>
          </a:bodyPr>
          <a:lstStyle/>
          <a:p>
            <a:pPr>
              <a:defRPr sz="1725" b="1">
                <a:solidFill>
                  <a:srgbClr val="D65A42"/>
                </a:solidFill>
                <a:latin typeface="Aptos"/>
                <a:ea typeface="Aptos"/>
                <a:cs typeface="Aptos"/>
              </a:defRPr>
            </a:pPr>
            <a:r>
              <a:rPr sz="1725" b="1">
                <a:solidFill>
                  <a:srgbClr val="D65A42"/>
                </a:solidFill>
                <a:latin typeface="Aptos"/>
                <a:ea typeface="Aptos"/>
                <a:cs typeface="Aptos"/>
              </a:rPr>
              <a:t>20 MAR 2025</a:t>
            </a:r>
          </a:p>
        </p:txBody>
      </p:sp>
      <p:sp>
        <p:nvSpPr>
          <p:cNvPr id="14" name="node-444">
            <a:extLst>
              <a:ext uri="{FF2B5EF4-FFF2-40B4-BE49-F238E27FC236}">
                <a16:creationId xmlns:a16="http://schemas.microsoft.com/office/drawing/2014/main" id="{824CEA1C-07A4-4924-8C04-721BBA5F6B08}"/>
              </a:ext>
            </a:extLst>
          </p:cNvPr>
          <p:cNvSpPr>
            <a:spLocks noGrp="1"/>
          </p:cNvSpPr>
          <p:nvPr/>
        </p:nvSpPr>
        <p:spPr>
          <a:xfrm>
            <a:off x="2543175" y="4295775"/>
            <a:ext cx="152400" cy="152400"/>
          </a:xfrm>
          <a:prstGeom prst="rect">
            <a:avLst/>
          </a:prstGeom>
          <a:solidFill>
            <a:srgbClr val="D65A42"/>
          </a:solidFill>
          <a:ln w="0">
            <a:noFill/>
          </a:ln>
        </p:spPr>
        <p:txBody>
          <a:bodyPr/>
          <a:lstStyle/>
          <a:p>
            <a:endParaRPr lang="de-DE"/>
          </a:p>
        </p:txBody>
      </p:sp>
      <p:sp>
        <p:nvSpPr>
          <p:cNvPr id="15" name="heading-444">
            <a:extLst>
              <a:ext uri="{FF2B5EF4-FFF2-40B4-BE49-F238E27FC236}">
                <a16:creationId xmlns:a16="http://schemas.microsoft.com/office/drawing/2014/main" id="{B60C6D6F-5553-4D34-83F9-B1E8F8A12D3E}"/>
              </a:ext>
            </a:extLst>
          </p:cNvPr>
          <p:cNvSpPr>
            <a:spLocks noGrp="1"/>
          </p:cNvSpPr>
          <p:nvPr/>
        </p:nvSpPr>
        <p:spPr>
          <a:xfrm>
            <a:off x="3028950" y="410527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IOC Session includes boxing at LA28</a:t>
            </a:r>
          </a:p>
        </p:txBody>
      </p:sp>
      <p:sp>
        <p:nvSpPr>
          <p:cNvPr id="16" name="body-444">
            <a:extLst>
              <a:ext uri="{FF2B5EF4-FFF2-40B4-BE49-F238E27FC236}">
                <a16:creationId xmlns:a16="http://schemas.microsoft.com/office/drawing/2014/main" id="{AEACC59C-2F8C-4F47-84B4-BBD9639EDCBC}"/>
              </a:ext>
            </a:extLst>
          </p:cNvPr>
          <p:cNvSpPr>
            <a:spLocks noGrp="1"/>
          </p:cNvSpPr>
          <p:nvPr/>
        </p:nvSpPr>
        <p:spPr>
          <a:xfrm>
            <a:off x="3028950" y="454342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144th IOC Session approves boxing for the Games. World Boxing oversees qualification and the tournament.</a:t>
            </a:r>
          </a:p>
        </p:txBody>
      </p:sp>
      <p:sp>
        <p:nvSpPr>
          <p:cNvPr id="17" name="date-559">
            <a:extLst>
              <a:ext uri="{FF2B5EF4-FFF2-40B4-BE49-F238E27FC236}">
                <a16:creationId xmlns:a16="http://schemas.microsoft.com/office/drawing/2014/main" id="{1F781C6A-2B7B-47CE-91B3-7E891D4E8E7C}"/>
              </a:ext>
            </a:extLst>
          </p:cNvPr>
          <p:cNvSpPr>
            <a:spLocks noGrp="1"/>
          </p:cNvSpPr>
          <p:nvPr/>
        </p:nvSpPr>
        <p:spPr>
          <a:xfrm>
            <a:off x="685800" y="527685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13 MAY 2026</a:t>
            </a:r>
          </a:p>
        </p:txBody>
      </p:sp>
      <p:sp>
        <p:nvSpPr>
          <p:cNvPr id="18" name="node-559">
            <a:extLst>
              <a:ext uri="{FF2B5EF4-FFF2-40B4-BE49-F238E27FC236}">
                <a16:creationId xmlns:a16="http://schemas.microsoft.com/office/drawing/2014/main" id="{37C8963D-C1D7-4F6C-80D9-B6AA2D04C28A}"/>
              </a:ext>
            </a:extLst>
          </p:cNvPr>
          <p:cNvSpPr>
            <a:spLocks noGrp="1"/>
          </p:cNvSpPr>
          <p:nvPr/>
        </p:nvSpPr>
        <p:spPr>
          <a:xfrm>
            <a:off x="2543175" y="5391150"/>
            <a:ext cx="152400" cy="152400"/>
          </a:xfrm>
          <a:prstGeom prst="rect">
            <a:avLst/>
          </a:prstGeom>
          <a:solidFill>
            <a:srgbClr val="0D9A9A"/>
          </a:solidFill>
          <a:ln w="0">
            <a:noFill/>
          </a:ln>
        </p:spPr>
        <p:txBody>
          <a:bodyPr/>
          <a:lstStyle/>
          <a:p>
            <a:endParaRPr lang="de-DE"/>
          </a:p>
        </p:txBody>
      </p:sp>
      <p:sp>
        <p:nvSpPr>
          <p:cNvPr id="19" name="heading-559">
            <a:extLst>
              <a:ext uri="{FF2B5EF4-FFF2-40B4-BE49-F238E27FC236}">
                <a16:creationId xmlns:a16="http://schemas.microsoft.com/office/drawing/2014/main" id="{0C72A2D9-E746-4B7A-A866-41F78B987E18}"/>
              </a:ext>
            </a:extLst>
          </p:cNvPr>
          <p:cNvSpPr>
            <a:spLocks noGrp="1"/>
          </p:cNvSpPr>
          <p:nvPr/>
        </p:nvSpPr>
        <p:spPr>
          <a:xfrm>
            <a:off x="3028950" y="520065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IOC approves the qualification system</a:t>
            </a:r>
          </a:p>
        </p:txBody>
      </p:sp>
      <p:sp>
        <p:nvSpPr>
          <p:cNvPr id="20" name="body-559">
            <a:extLst>
              <a:ext uri="{FF2B5EF4-FFF2-40B4-BE49-F238E27FC236}">
                <a16:creationId xmlns:a16="http://schemas.microsoft.com/office/drawing/2014/main" id="{2DE28310-6299-4462-9A8B-E28D8964DE2B}"/>
              </a:ext>
            </a:extLst>
          </p:cNvPr>
          <p:cNvSpPr>
            <a:spLocks noGrp="1"/>
          </p:cNvSpPr>
          <p:nvPr/>
        </p:nvSpPr>
        <p:spPr>
          <a:xfrm>
            <a:off x="3028950" y="563880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World Boxing’s LA28 pathway provides 248 quota places across seven weight classes for each sex.</a:t>
            </a:r>
          </a:p>
        </p:txBody>
      </p:sp>
      <p:sp>
        <p:nvSpPr>
          <p:cNvPr id="21" name="footer">
            <a:extLst>
              <a:ext uri="{FF2B5EF4-FFF2-40B4-BE49-F238E27FC236}">
                <a16:creationId xmlns:a16="http://schemas.microsoft.com/office/drawing/2014/main" id="{16ECDEAC-7D06-498E-8EEA-F69B2970B8AA}"/>
              </a:ext>
            </a:extLst>
          </p:cNvPr>
          <p:cNvSpPr>
            <a:spLocks noGrp="1"/>
          </p:cNvSpPr>
          <p:nvPr/>
        </p:nvSpPr>
        <p:spPr>
          <a:xfrm>
            <a:off x="685800" y="6400800"/>
            <a:ext cx="10763250" cy="228600"/>
          </a:xfrm>
          <a:prstGeom prst="rect">
            <a:avLst/>
          </a:prstGeom>
          <a:noFill/>
          <a:ln w="0">
            <a:noFill/>
          </a:ln>
        </p:spPr>
        <p:txBody>
          <a:bodyPr anchor="ctr">
            <a:noAutofit/>
          </a:bodyPr>
          <a:lstStyle/>
          <a:p>
            <a:pPr>
              <a:defRPr sz="1050" b="0">
                <a:solidFill>
                  <a:srgbClr val="536B7C"/>
                </a:solidFill>
                <a:latin typeface="Aptos"/>
                <a:ea typeface="Aptos"/>
                <a:cs typeface="Aptos"/>
              </a:defRPr>
            </a:pPr>
            <a:r>
              <a:rPr sz="1050" b="0">
                <a:solidFill>
                  <a:srgbClr val="536B7C"/>
                </a:solidFill>
                <a:latin typeface="Aptos"/>
                <a:ea typeface="Aptos"/>
                <a:cs typeface="Aptos"/>
              </a:rPr>
              <a:t>As of 26 September 2026  ·  Sources in speaker notes</a:t>
            </a:r>
          </a:p>
        </p:txBody>
      </p:sp>
      <p:sp>
        <p:nvSpPr>
          <p:cNvPr id="23" name="TextBox 22"/>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ccent">
            <a:extLst>
              <a:ext uri="{FF2B5EF4-FFF2-40B4-BE49-F238E27FC236}">
                <a16:creationId xmlns:a16="http://schemas.microsoft.com/office/drawing/2014/main" id="{D4536343-70FA-44DD-ACFB-91D612122E60}"/>
              </a:ext>
            </a:extLst>
          </p:cNvPr>
          <p:cNvSpPr>
            <a:spLocks noGrp="1"/>
          </p:cNvSpPr>
          <p:nvPr/>
        </p:nvSpPr>
        <p:spPr>
          <a:xfrm>
            <a:off x="685800" y="485775"/>
            <a:ext cx="704850" cy="76200"/>
          </a:xfrm>
          <a:prstGeom prst="rect">
            <a:avLst/>
          </a:prstGeom>
          <a:solidFill>
            <a:srgbClr val="0D9A9A"/>
          </a:solidFill>
          <a:ln w="0">
            <a:noFill/>
          </a:ln>
        </p:spPr>
        <p:txBody>
          <a:bodyPr/>
          <a:lstStyle/>
          <a:p>
            <a:endParaRPr lang="de-DE"/>
          </a:p>
        </p:txBody>
      </p:sp>
      <p:sp>
        <p:nvSpPr>
          <p:cNvPr id="2" name="title">
            <a:extLst>
              <a:ext uri="{FF2B5EF4-FFF2-40B4-BE49-F238E27FC236}">
                <a16:creationId xmlns:a16="http://schemas.microsoft.com/office/drawing/2014/main" id="{DD924CF0-ABAD-46D5-9FBA-F8F61EAD65A8}"/>
              </a:ext>
            </a:extLst>
          </p:cNvPr>
          <p:cNvSpPr>
            <a:spLocks noGrp="1"/>
          </p:cNvSpPr>
          <p:nvPr/>
        </p:nvSpPr>
        <p:spPr>
          <a:xfrm>
            <a:off x="685800" y="695325"/>
            <a:ext cx="10810875" cy="552450"/>
          </a:xfrm>
          <a:prstGeom prst="rect">
            <a:avLst/>
          </a:prstGeom>
          <a:noFill/>
          <a:ln w="0">
            <a:noFill/>
          </a:ln>
        </p:spPr>
        <p:txBody>
          <a:bodyPr anchor="ctr">
            <a:noAutofit/>
          </a:bodyPr>
          <a:lstStyle/>
          <a:p>
            <a:pPr>
              <a:defRPr sz="2925" b="1">
                <a:solidFill>
                  <a:srgbClr val="102A43"/>
                </a:solidFill>
                <a:latin typeface="Aptos"/>
                <a:ea typeface="Aptos"/>
                <a:cs typeface="Aptos"/>
              </a:defRPr>
            </a:pPr>
            <a:r>
              <a:rPr sz="2925" b="1">
                <a:solidFill>
                  <a:srgbClr val="102A43"/>
                </a:solidFill>
                <a:latin typeface="Aptos"/>
                <a:ea typeface="Aptos"/>
                <a:cs typeface="Aptos"/>
              </a:rPr>
              <a:t>Full IOC recognition: no date announced</a:t>
            </a:r>
          </a:p>
        </p:txBody>
      </p:sp>
      <p:sp>
        <p:nvSpPr>
          <p:cNvPr id="3" name="subtitle">
            <a:extLst>
              <a:ext uri="{FF2B5EF4-FFF2-40B4-BE49-F238E27FC236}">
                <a16:creationId xmlns:a16="http://schemas.microsoft.com/office/drawing/2014/main" id="{F7282F68-7949-48F1-A276-393F0FE45432}"/>
              </a:ext>
            </a:extLst>
          </p:cNvPr>
          <p:cNvSpPr>
            <a:spLocks noGrp="1"/>
          </p:cNvSpPr>
          <p:nvPr/>
        </p:nvSpPr>
        <p:spPr>
          <a:xfrm>
            <a:off x="685800" y="1295400"/>
            <a:ext cx="10763250" cy="333375"/>
          </a:xfrm>
          <a:prstGeom prst="rect">
            <a:avLst/>
          </a:prstGeom>
          <a:noFill/>
          <a:ln w="0">
            <a:noFill/>
          </a:ln>
        </p:spPr>
        <p:txBody>
          <a:bodyPr anchor="ctr">
            <a:noAutofit/>
          </a:bodyPr>
          <a:lstStyle/>
          <a:p>
            <a:pPr>
              <a:defRPr sz="1425" b="0">
                <a:solidFill>
                  <a:srgbClr val="536B7C"/>
                </a:solidFill>
                <a:latin typeface="Aptos"/>
                <a:ea typeface="Aptos"/>
                <a:cs typeface="Aptos"/>
              </a:defRPr>
            </a:pPr>
            <a:r>
              <a:rPr sz="1425" b="0">
                <a:solidFill>
                  <a:srgbClr val="536B7C"/>
                </a:solidFill>
                <a:latin typeface="Aptos"/>
                <a:ea typeface="Aptos"/>
                <a:cs typeface="Aptos"/>
              </a:rPr>
              <a:t>World Boxing remains provisionally recognised as of 26 September 2026</a:t>
            </a:r>
          </a:p>
        </p:txBody>
      </p:sp>
      <p:sp>
        <p:nvSpPr>
          <p:cNvPr id="4" name="timeline">
            <a:extLst>
              <a:ext uri="{FF2B5EF4-FFF2-40B4-BE49-F238E27FC236}">
                <a16:creationId xmlns:a16="http://schemas.microsoft.com/office/drawing/2014/main" id="{9A8895D7-A44E-4463-8E04-8CD068A6F1A0}"/>
              </a:ext>
            </a:extLst>
          </p:cNvPr>
          <p:cNvSpPr>
            <a:spLocks noGrp="1"/>
          </p:cNvSpPr>
          <p:nvPr/>
        </p:nvSpPr>
        <p:spPr>
          <a:xfrm>
            <a:off x="2600325" y="2505075"/>
            <a:ext cx="38100" cy="2571750"/>
          </a:xfrm>
          <a:prstGeom prst="rect">
            <a:avLst/>
          </a:prstGeom>
          <a:solidFill>
            <a:srgbClr val="A8C2CB"/>
          </a:solidFill>
          <a:ln w="0">
            <a:noFill/>
          </a:ln>
        </p:spPr>
        <p:txBody>
          <a:bodyPr/>
          <a:lstStyle/>
          <a:p>
            <a:endParaRPr lang="de-DE"/>
          </a:p>
        </p:txBody>
      </p:sp>
      <p:sp>
        <p:nvSpPr>
          <p:cNvPr id="5" name="date-247">
            <a:extLst>
              <a:ext uri="{FF2B5EF4-FFF2-40B4-BE49-F238E27FC236}">
                <a16:creationId xmlns:a16="http://schemas.microsoft.com/office/drawing/2014/main" id="{6EA2494F-B05C-4DA7-A481-32D31524FEFA}"/>
              </a:ext>
            </a:extLst>
          </p:cNvPr>
          <p:cNvSpPr>
            <a:spLocks noGrp="1"/>
          </p:cNvSpPr>
          <p:nvPr/>
        </p:nvSpPr>
        <p:spPr>
          <a:xfrm>
            <a:off x="685800" y="230505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STATUS</a:t>
            </a:r>
          </a:p>
        </p:txBody>
      </p:sp>
      <p:sp>
        <p:nvSpPr>
          <p:cNvPr id="6" name="node-247">
            <a:extLst>
              <a:ext uri="{FF2B5EF4-FFF2-40B4-BE49-F238E27FC236}">
                <a16:creationId xmlns:a16="http://schemas.microsoft.com/office/drawing/2014/main" id="{9AB51FB7-006E-4F28-A5A5-8BFEF97BC326}"/>
              </a:ext>
            </a:extLst>
          </p:cNvPr>
          <p:cNvSpPr>
            <a:spLocks noGrp="1"/>
          </p:cNvSpPr>
          <p:nvPr/>
        </p:nvSpPr>
        <p:spPr>
          <a:xfrm>
            <a:off x="2543175" y="2419350"/>
            <a:ext cx="152400" cy="152400"/>
          </a:xfrm>
          <a:prstGeom prst="rect">
            <a:avLst/>
          </a:prstGeom>
          <a:solidFill>
            <a:srgbClr val="0D9A9A"/>
          </a:solidFill>
          <a:ln w="0">
            <a:noFill/>
          </a:ln>
        </p:spPr>
        <p:txBody>
          <a:bodyPr/>
          <a:lstStyle/>
          <a:p>
            <a:endParaRPr lang="de-DE"/>
          </a:p>
        </p:txBody>
      </p:sp>
      <p:sp>
        <p:nvSpPr>
          <p:cNvPr id="7" name="heading-247">
            <a:extLst>
              <a:ext uri="{FF2B5EF4-FFF2-40B4-BE49-F238E27FC236}">
                <a16:creationId xmlns:a16="http://schemas.microsoft.com/office/drawing/2014/main" id="{1E98B407-72AE-41F4-9FA8-1509A7BC1418}"/>
              </a:ext>
            </a:extLst>
          </p:cNvPr>
          <p:cNvSpPr>
            <a:spLocks noGrp="1"/>
          </p:cNvSpPr>
          <p:nvPr/>
        </p:nvSpPr>
        <p:spPr>
          <a:xfrm>
            <a:off x="3028950" y="222885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Provisional recognition is in force</a:t>
            </a:r>
          </a:p>
        </p:txBody>
      </p:sp>
      <p:sp>
        <p:nvSpPr>
          <p:cNvPr id="8" name="body-247">
            <a:extLst>
              <a:ext uri="{FF2B5EF4-FFF2-40B4-BE49-F238E27FC236}">
                <a16:creationId xmlns:a16="http://schemas.microsoft.com/office/drawing/2014/main" id="{140F2413-09C0-4AE8-9C82-EF045D295B84}"/>
              </a:ext>
            </a:extLst>
          </p:cNvPr>
          <p:cNvSpPr>
            <a:spLocks noGrp="1"/>
          </p:cNvSpPr>
          <p:nvPr/>
        </p:nvSpPr>
        <p:spPr>
          <a:xfrm>
            <a:off x="3028950" y="266700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The February 2025 IOC decision did not set a public date for full recognition.</a:t>
            </a:r>
          </a:p>
        </p:txBody>
      </p:sp>
      <p:sp>
        <p:nvSpPr>
          <p:cNvPr id="9" name="date-382">
            <a:extLst>
              <a:ext uri="{FF2B5EF4-FFF2-40B4-BE49-F238E27FC236}">
                <a16:creationId xmlns:a16="http://schemas.microsoft.com/office/drawing/2014/main" id="{4A72CADA-B326-45F7-A3DE-579CC99C88EB}"/>
              </a:ext>
            </a:extLst>
          </p:cNvPr>
          <p:cNvSpPr>
            <a:spLocks noGrp="1"/>
          </p:cNvSpPr>
          <p:nvPr/>
        </p:nvSpPr>
        <p:spPr>
          <a:xfrm>
            <a:off x="685800" y="3590925"/>
            <a:ext cx="1762125" cy="457200"/>
          </a:xfrm>
          <a:prstGeom prst="rect">
            <a:avLst/>
          </a:prstGeom>
          <a:noFill/>
          <a:ln w="0">
            <a:noFill/>
          </a:ln>
        </p:spPr>
        <p:txBody>
          <a:bodyPr anchor="ctr">
            <a:noAutofit/>
          </a:bodyPr>
          <a:lstStyle/>
          <a:p>
            <a:pPr>
              <a:defRPr sz="1725" b="1">
                <a:solidFill>
                  <a:srgbClr val="D65A42"/>
                </a:solidFill>
                <a:latin typeface="Aptos"/>
                <a:ea typeface="Aptos"/>
                <a:cs typeface="Aptos"/>
              </a:defRPr>
            </a:pPr>
            <a:r>
              <a:rPr sz="1725" b="1">
                <a:solidFill>
                  <a:srgbClr val="D65A42"/>
                </a:solidFill>
                <a:latin typeface="Aptos"/>
                <a:ea typeface="Aptos"/>
                <a:cs typeface="Aptos"/>
              </a:rPr>
              <a:t>DECISION</a:t>
            </a:r>
          </a:p>
        </p:txBody>
      </p:sp>
      <p:sp>
        <p:nvSpPr>
          <p:cNvPr id="10" name="node-382">
            <a:extLst>
              <a:ext uri="{FF2B5EF4-FFF2-40B4-BE49-F238E27FC236}">
                <a16:creationId xmlns:a16="http://schemas.microsoft.com/office/drawing/2014/main" id="{FED005CB-C421-4B6B-8ED8-F5A025F0ECF3}"/>
              </a:ext>
            </a:extLst>
          </p:cNvPr>
          <p:cNvSpPr>
            <a:spLocks noGrp="1"/>
          </p:cNvSpPr>
          <p:nvPr/>
        </p:nvSpPr>
        <p:spPr>
          <a:xfrm>
            <a:off x="2543175" y="3705225"/>
            <a:ext cx="152400" cy="152400"/>
          </a:xfrm>
          <a:prstGeom prst="rect">
            <a:avLst/>
          </a:prstGeom>
          <a:solidFill>
            <a:srgbClr val="D65A42"/>
          </a:solidFill>
          <a:ln w="0">
            <a:noFill/>
          </a:ln>
        </p:spPr>
        <p:txBody>
          <a:bodyPr/>
          <a:lstStyle/>
          <a:p>
            <a:endParaRPr lang="de-DE"/>
          </a:p>
        </p:txBody>
      </p:sp>
      <p:sp>
        <p:nvSpPr>
          <p:cNvPr id="11" name="heading-382">
            <a:extLst>
              <a:ext uri="{FF2B5EF4-FFF2-40B4-BE49-F238E27FC236}">
                <a16:creationId xmlns:a16="http://schemas.microsoft.com/office/drawing/2014/main" id="{3BB0092A-1FCE-48FE-A30E-34B7C9407CBD}"/>
              </a:ext>
            </a:extLst>
          </p:cNvPr>
          <p:cNvSpPr>
            <a:spLocks noGrp="1"/>
          </p:cNvSpPr>
          <p:nvPr/>
        </p:nvSpPr>
        <p:spPr>
          <a:xfrm>
            <a:off x="3028950" y="351472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The IOC Session grants full recognition</a:t>
            </a:r>
          </a:p>
        </p:txBody>
      </p:sp>
      <p:sp>
        <p:nvSpPr>
          <p:cNvPr id="12" name="body-382">
            <a:extLst>
              <a:ext uri="{FF2B5EF4-FFF2-40B4-BE49-F238E27FC236}">
                <a16:creationId xmlns:a16="http://schemas.microsoft.com/office/drawing/2014/main" id="{F83064BF-8B49-46A5-905C-4D6D3169D495}"/>
              </a:ext>
            </a:extLst>
          </p:cNvPr>
          <p:cNvSpPr>
            <a:spLocks noGrp="1"/>
          </p:cNvSpPr>
          <p:nvPr/>
        </p:nvSpPr>
        <p:spPr>
          <a:xfrm>
            <a:off x="3028950" y="395287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Under the Olympic Charter, the Executive Board grants provisional recognition; the Session decides on full recognition.</a:t>
            </a:r>
          </a:p>
        </p:txBody>
      </p:sp>
      <p:sp>
        <p:nvSpPr>
          <p:cNvPr id="13" name="date-517">
            <a:extLst>
              <a:ext uri="{FF2B5EF4-FFF2-40B4-BE49-F238E27FC236}">
                <a16:creationId xmlns:a16="http://schemas.microsoft.com/office/drawing/2014/main" id="{654EEBAF-19F7-4A3D-8891-960C20BE1A22}"/>
              </a:ext>
            </a:extLst>
          </p:cNvPr>
          <p:cNvSpPr>
            <a:spLocks noGrp="1"/>
          </p:cNvSpPr>
          <p:nvPr/>
        </p:nvSpPr>
        <p:spPr>
          <a:xfrm>
            <a:off x="685800" y="487680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NEXT</a:t>
            </a:r>
          </a:p>
        </p:txBody>
      </p:sp>
      <p:sp>
        <p:nvSpPr>
          <p:cNvPr id="14" name="node-517">
            <a:extLst>
              <a:ext uri="{FF2B5EF4-FFF2-40B4-BE49-F238E27FC236}">
                <a16:creationId xmlns:a16="http://schemas.microsoft.com/office/drawing/2014/main" id="{EE920C84-2FF9-4192-A922-8ADF514BCA75}"/>
              </a:ext>
            </a:extLst>
          </p:cNvPr>
          <p:cNvSpPr>
            <a:spLocks noGrp="1"/>
          </p:cNvSpPr>
          <p:nvPr/>
        </p:nvSpPr>
        <p:spPr>
          <a:xfrm>
            <a:off x="2543175" y="4991100"/>
            <a:ext cx="152400" cy="152400"/>
          </a:xfrm>
          <a:prstGeom prst="rect">
            <a:avLst/>
          </a:prstGeom>
          <a:solidFill>
            <a:srgbClr val="0D9A9A"/>
          </a:solidFill>
          <a:ln w="0">
            <a:noFill/>
          </a:ln>
        </p:spPr>
        <p:txBody>
          <a:bodyPr/>
          <a:lstStyle/>
          <a:p>
            <a:endParaRPr lang="de-DE"/>
          </a:p>
        </p:txBody>
      </p:sp>
      <p:sp>
        <p:nvSpPr>
          <p:cNvPr id="15" name="heading-517">
            <a:extLst>
              <a:ext uri="{FF2B5EF4-FFF2-40B4-BE49-F238E27FC236}">
                <a16:creationId xmlns:a16="http://schemas.microsoft.com/office/drawing/2014/main" id="{BBC01CDD-66A7-4BEF-A612-442059885208}"/>
              </a:ext>
            </a:extLst>
          </p:cNvPr>
          <p:cNvSpPr>
            <a:spLocks noGrp="1"/>
          </p:cNvSpPr>
          <p:nvPr/>
        </p:nvSpPr>
        <p:spPr>
          <a:xfrm>
            <a:off x="3028950" y="480060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Continued review and implementation</a:t>
            </a:r>
          </a:p>
        </p:txBody>
      </p:sp>
      <p:sp>
        <p:nvSpPr>
          <p:cNvPr id="16" name="body-517">
            <a:extLst>
              <a:ext uri="{FF2B5EF4-FFF2-40B4-BE49-F238E27FC236}">
                <a16:creationId xmlns:a16="http://schemas.microsoft.com/office/drawing/2014/main" id="{6E1CA1AC-7AF0-45A4-B7CA-D160471BA611}"/>
              </a:ext>
            </a:extLst>
          </p:cNvPr>
          <p:cNvSpPr>
            <a:spLocks noGrp="1"/>
          </p:cNvSpPr>
          <p:nvPr/>
        </p:nvSpPr>
        <p:spPr>
          <a:xfrm>
            <a:off x="3028950" y="523875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World Boxing is strengthening governance and competition delivery, but these activities do not imply a fixed IOC deadline.</a:t>
            </a:r>
          </a:p>
        </p:txBody>
      </p:sp>
      <p:sp>
        <p:nvSpPr>
          <p:cNvPr id="17" name="footer">
            <a:extLst>
              <a:ext uri="{FF2B5EF4-FFF2-40B4-BE49-F238E27FC236}">
                <a16:creationId xmlns:a16="http://schemas.microsoft.com/office/drawing/2014/main" id="{F3950F0E-6482-4BEB-A270-229C40B09791}"/>
              </a:ext>
            </a:extLst>
          </p:cNvPr>
          <p:cNvSpPr>
            <a:spLocks noGrp="1"/>
          </p:cNvSpPr>
          <p:nvPr/>
        </p:nvSpPr>
        <p:spPr>
          <a:xfrm>
            <a:off x="685800" y="6400800"/>
            <a:ext cx="10763250" cy="228600"/>
          </a:xfrm>
          <a:prstGeom prst="rect">
            <a:avLst/>
          </a:prstGeom>
          <a:noFill/>
          <a:ln w="0">
            <a:noFill/>
          </a:ln>
        </p:spPr>
        <p:txBody>
          <a:bodyPr anchor="ctr">
            <a:noAutofit/>
          </a:bodyPr>
          <a:lstStyle/>
          <a:p>
            <a:pPr>
              <a:defRPr sz="1050" b="0">
                <a:solidFill>
                  <a:srgbClr val="536B7C"/>
                </a:solidFill>
                <a:latin typeface="Aptos"/>
                <a:ea typeface="Aptos"/>
                <a:cs typeface="Aptos"/>
              </a:defRPr>
            </a:pPr>
            <a:r>
              <a:rPr sz="1050" b="0">
                <a:solidFill>
                  <a:srgbClr val="536B7C"/>
                </a:solidFill>
                <a:latin typeface="Aptos"/>
                <a:ea typeface="Aptos"/>
                <a:cs typeface="Aptos"/>
              </a:rPr>
              <a:t>As of 26 September 2026  ·  Sources in speaker notes</a:t>
            </a:r>
          </a:p>
        </p:txBody>
      </p:sp>
      <p:sp>
        <p:nvSpPr>
          <p:cNvPr id="19" name="TextBox 18"/>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ccent">
            <a:extLst>
              <a:ext uri="{FF2B5EF4-FFF2-40B4-BE49-F238E27FC236}">
                <a16:creationId xmlns:a16="http://schemas.microsoft.com/office/drawing/2014/main" id="{EC0B8697-E136-449B-8357-AC5EB7C0EF09}"/>
              </a:ext>
            </a:extLst>
          </p:cNvPr>
          <p:cNvSpPr>
            <a:spLocks noGrp="1"/>
          </p:cNvSpPr>
          <p:nvPr/>
        </p:nvSpPr>
        <p:spPr>
          <a:xfrm>
            <a:off x="685800" y="485775"/>
            <a:ext cx="704850" cy="76200"/>
          </a:xfrm>
          <a:prstGeom prst="rect">
            <a:avLst/>
          </a:prstGeom>
          <a:solidFill>
            <a:srgbClr val="0D9A9A"/>
          </a:solidFill>
          <a:ln w="0">
            <a:noFill/>
          </a:ln>
        </p:spPr>
        <p:txBody>
          <a:bodyPr/>
          <a:lstStyle/>
          <a:p>
            <a:endParaRPr lang="de-DE"/>
          </a:p>
        </p:txBody>
      </p:sp>
      <p:sp>
        <p:nvSpPr>
          <p:cNvPr id="2" name="title">
            <a:extLst>
              <a:ext uri="{FF2B5EF4-FFF2-40B4-BE49-F238E27FC236}">
                <a16:creationId xmlns:a16="http://schemas.microsoft.com/office/drawing/2014/main" id="{FCBC6AD6-7C03-4458-B862-0A397563521E}"/>
              </a:ext>
            </a:extLst>
          </p:cNvPr>
          <p:cNvSpPr>
            <a:spLocks noGrp="1"/>
          </p:cNvSpPr>
          <p:nvPr/>
        </p:nvSpPr>
        <p:spPr>
          <a:xfrm>
            <a:off x="685800" y="695325"/>
            <a:ext cx="10810875" cy="552450"/>
          </a:xfrm>
          <a:prstGeom prst="rect">
            <a:avLst/>
          </a:prstGeom>
          <a:noFill/>
          <a:ln w="0">
            <a:noFill/>
          </a:ln>
        </p:spPr>
        <p:txBody>
          <a:bodyPr anchor="ctr">
            <a:noAutofit/>
          </a:bodyPr>
          <a:lstStyle/>
          <a:p>
            <a:pPr>
              <a:defRPr sz="2925" b="1">
                <a:solidFill>
                  <a:srgbClr val="102A43"/>
                </a:solidFill>
                <a:latin typeface="Aptos"/>
                <a:ea typeface="Aptos"/>
                <a:cs typeface="Aptos"/>
              </a:defRPr>
            </a:pPr>
            <a:r>
              <a:rPr sz="2925" b="1">
                <a:solidFill>
                  <a:srgbClr val="102A43"/>
                </a:solidFill>
                <a:latin typeface="Aptos"/>
                <a:ea typeface="Aptos"/>
                <a:cs typeface="Aptos"/>
              </a:rPr>
              <a:t>Criteria the IOC has assessed</a:t>
            </a:r>
          </a:p>
        </p:txBody>
      </p:sp>
      <p:sp>
        <p:nvSpPr>
          <p:cNvPr id="3" name="subtitle">
            <a:extLst>
              <a:ext uri="{FF2B5EF4-FFF2-40B4-BE49-F238E27FC236}">
                <a16:creationId xmlns:a16="http://schemas.microsoft.com/office/drawing/2014/main" id="{351DEBC9-1A85-4C73-9586-5EF873BE9992}"/>
              </a:ext>
            </a:extLst>
          </p:cNvPr>
          <p:cNvSpPr>
            <a:spLocks noGrp="1"/>
          </p:cNvSpPr>
          <p:nvPr/>
        </p:nvSpPr>
        <p:spPr>
          <a:xfrm>
            <a:off x="685800" y="1295400"/>
            <a:ext cx="10763250" cy="333375"/>
          </a:xfrm>
          <a:prstGeom prst="rect">
            <a:avLst/>
          </a:prstGeom>
          <a:noFill/>
          <a:ln w="0">
            <a:noFill/>
          </a:ln>
        </p:spPr>
        <p:txBody>
          <a:bodyPr anchor="ctr">
            <a:noAutofit/>
          </a:bodyPr>
          <a:lstStyle/>
          <a:p>
            <a:pPr>
              <a:defRPr sz="1425" b="0">
                <a:solidFill>
                  <a:srgbClr val="536B7C"/>
                </a:solidFill>
                <a:latin typeface="Aptos"/>
                <a:ea typeface="Aptos"/>
                <a:cs typeface="Aptos"/>
              </a:defRPr>
            </a:pPr>
            <a:r>
              <a:rPr sz="1425" b="0">
                <a:solidFill>
                  <a:srgbClr val="536B7C"/>
                </a:solidFill>
                <a:latin typeface="Aptos"/>
                <a:ea typeface="Aptos"/>
                <a:cs typeface="Aptos"/>
              </a:rPr>
              <a:t>Published IOC assessment for provisional recognition, February 2025</a:t>
            </a:r>
          </a:p>
        </p:txBody>
      </p:sp>
      <p:sp>
        <p:nvSpPr>
          <p:cNvPr id="4" name="timeline">
            <a:extLst>
              <a:ext uri="{FF2B5EF4-FFF2-40B4-BE49-F238E27FC236}">
                <a16:creationId xmlns:a16="http://schemas.microsoft.com/office/drawing/2014/main" id="{AE7E7A8A-220C-431C-AB69-BF91EF35D9DF}"/>
              </a:ext>
            </a:extLst>
          </p:cNvPr>
          <p:cNvSpPr>
            <a:spLocks noGrp="1"/>
          </p:cNvSpPr>
          <p:nvPr/>
        </p:nvSpPr>
        <p:spPr>
          <a:xfrm>
            <a:off x="2600325" y="2190750"/>
            <a:ext cx="38100" cy="3286125"/>
          </a:xfrm>
          <a:prstGeom prst="rect">
            <a:avLst/>
          </a:prstGeom>
          <a:solidFill>
            <a:srgbClr val="A8C2CB"/>
          </a:solidFill>
          <a:ln w="0">
            <a:noFill/>
          </a:ln>
        </p:spPr>
        <p:txBody>
          <a:bodyPr/>
          <a:lstStyle/>
          <a:p>
            <a:endParaRPr lang="de-DE"/>
          </a:p>
        </p:txBody>
      </p:sp>
      <p:sp>
        <p:nvSpPr>
          <p:cNvPr id="5" name="date-214">
            <a:extLst>
              <a:ext uri="{FF2B5EF4-FFF2-40B4-BE49-F238E27FC236}">
                <a16:creationId xmlns:a16="http://schemas.microsoft.com/office/drawing/2014/main" id="{B3F9B246-ECF9-41B0-A251-26B3FBCCA529}"/>
              </a:ext>
            </a:extLst>
          </p:cNvPr>
          <p:cNvSpPr>
            <a:spLocks noGrp="1"/>
          </p:cNvSpPr>
          <p:nvPr/>
        </p:nvSpPr>
        <p:spPr>
          <a:xfrm>
            <a:off x="685800" y="1990725"/>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REACH</a:t>
            </a:r>
          </a:p>
        </p:txBody>
      </p:sp>
      <p:sp>
        <p:nvSpPr>
          <p:cNvPr id="6" name="node-214">
            <a:extLst>
              <a:ext uri="{FF2B5EF4-FFF2-40B4-BE49-F238E27FC236}">
                <a16:creationId xmlns:a16="http://schemas.microsoft.com/office/drawing/2014/main" id="{57A076DD-70B6-497A-B87E-E09B811A733C}"/>
              </a:ext>
            </a:extLst>
          </p:cNvPr>
          <p:cNvSpPr>
            <a:spLocks noGrp="1"/>
          </p:cNvSpPr>
          <p:nvPr/>
        </p:nvSpPr>
        <p:spPr>
          <a:xfrm>
            <a:off x="2543175" y="2105025"/>
            <a:ext cx="152400" cy="152400"/>
          </a:xfrm>
          <a:prstGeom prst="rect">
            <a:avLst/>
          </a:prstGeom>
          <a:solidFill>
            <a:srgbClr val="0D9A9A"/>
          </a:solidFill>
          <a:ln w="0">
            <a:noFill/>
          </a:ln>
        </p:spPr>
        <p:txBody>
          <a:bodyPr/>
          <a:lstStyle/>
          <a:p>
            <a:endParaRPr lang="de-DE"/>
          </a:p>
        </p:txBody>
      </p:sp>
      <p:sp>
        <p:nvSpPr>
          <p:cNvPr id="7" name="heading-214">
            <a:extLst>
              <a:ext uri="{FF2B5EF4-FFF2-40B4-BE49-F238E27FC236}">
                <a16:creationId xmlns:a16="http://schemas.microsoft.com/office/drawing/2014/main" id="{99B5B7C7-618E-4E6E-8512-D862D91EC722}"/>
              </a:ext>
            </a:extLst>
          </p:cNvPr>
          <p:cNvSpPr>
            <a:spLocks noGrp="1"/>
          </p:cNvSpPr>
          <p:nvPr/>
        </p:nvSpPr>
        <p:spPr>
          <a:xfrm>
            <a:off x="3028950" y="191452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Worldwide representation</a:t>
            </a:r>
          </a:p>
        </p:txBody>
      </p:sp>
      <p:sp>
        <p:nvSpPr>
          <p:cNvPr id="8" name="body-214">
            <a:extLst>
              <a:ext uri="{FF2B5EF4-FFF2-40B4-BE49-F238E27FC236}">
                <a16:creationId xmlns:a16="http://schemas.microsoft.com/office/drawing/2014/main" id="{DFA85638-2C65-4545-87C9-642B3813F0F8}"/>
              </a:ext>
            </a:extLst>
          </p:cNvPr>
          <p:cNvSpPr>
            <a:spLocks noGrp="1"/>
          </p:cNvSpPr>
          <p:nvPr/>
        </p:nvSpPr>
        <p:spPr>
          <a:xfrm>
            <a:off x="3028950" y="235267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78 national federations on five continents, four continental confederations and substantial Paris 2024 boxer representation.</a:t>
            </a:r>
          </a:p>
        </p:txBody>
      </p:sp>
      <p:sp>
        <p:nvSpPr>
          <p:cNvPr id="9" name="date-329">
            <a:extLst>
              <a:ext uri="{FF2B5EF4-FFF2-40B4-BE49-F238E27FC236}">
                <a16:creationId xmlns:a16="http://schemas.microsoft.com/office/drawing/2014/main" id="{BD1E206B-0ADE-479C-950A-E74220749185}"/>
              </a:ext>
            </a:extLst>
          </p:cNvPr>
          <p:cNvSpPr>
            <a:spLocks noGrp="1"/>
          </p:cNvSpPr>
          <p:nvPr/>
        </p:nvSpPr>
        <p:spPr>
          <a:xfrm>
            <a:off x="685800" y="308610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SPORT</a:t>
            </a:r>
          </a:p>
        </p:txBody>
      </p:sp>
      <p:sp>
        <p:nvSpPr>
          <p:cNvPr id="10" name="node-329">
            <a:extLst>
              <a:ext uri="{FF2B5EF4-FFF2-40B4-BE49-F238E27FC236}">
                <a16:creationId xmlns:a16="http://schemas.microsoft.com/office/drawing/2014/main" id="{4B6B7F4C-A1A7-45C8-A4B6-C721DF59CB29}"/>
              </a:ext>
            </a:extLst>
          </p:cNvPr>
          <p:cNvSpPr>
            <a:spLocks noGrp="1"/>
          </p:cNvSpPr>
          <p:nvPr/>
        </p:nvSpPr>
        <p:spPr>
          <a:xfrm>
            <a:off x="2543175" y="3200400"/>
            <a:ext cx="152400" cy="152400"/>
          </a:xfrm>
          <a:prstGeom prst="rect">
            <a:avLst/>
          </a:prstGeom>
          <a:solidFill>
            <a:srgbClr val="0D9A9A"/>
          </a:solidFill>
          <a:ln w="0">
            <a:noFill/>
          </a:ln>
        </p:spPr>
        <p:txBody>
          <a:bodyPr/>
          <a:lstStyle/>
          <a:p>
            <a:endParaRPr lang="de-DE"/>
          </a:p>
        </p:txBody>
      </p:sp>
      <p:sp>
        <p:nvSpPr>
          <p:cNvPr id="11" name="heading-329">
            <a:extLst>
              <a:ext uri="{FF2B5EF4-FFF2-40B4-BE49-F238E27FC236}">
                <a16:creationId xmlns:a16="http://schemas.microsoft.com/office/drawing/2014/main" id="{74B1C2CD-46EE-4780-8EBD-AF4E63226285}"/>
              </a:ext>
            </a:extLst>
          </p:cNvPr>
          <p:cNvSpPr>
            <a:spLocks noGrp="1"/>
          </p:cNvSpPr>
          <p:nvPr/>
        </p:nvSpPr>
        <p:spPr>
          <a:xfrm>
            <a:off x="3028950" y="300990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Competition integrity</a:t>
            </a:r>
          </a:p>
        </p:txBody>
      </p:sp>
      <p:sp>
        <p:nvSpPr>
          <p:cNvPr id="12" name="body-329">
            <a:extLst>
              <a:ext uri="{FF2B5EF4-FFF2-40B4-BE49-F238E27FC236}">
                <a16:creationId xmlns:a16="http://schemas.microsoft.com/office/drawing/2014/main" id="{BD5C650C-6543-4439-ADF3-49899B39A9DE}"/>
              </a:ext>
            </a:extLst>
          </p:cNvPr>
          <p:cNvSpPr>
            <a:spLocks noGrp="1"/>
          </p:cNvSpPr>
          <p:nvPr/>
        </p:nvSpPr>
        <p:spPr>
          <a:xfrm>
            <a:off x="3028950" y="344805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Independent oversight of the Paris 2024 sports integrity process and membership of AIMS.</a:t>
            </a:r>
          </a:p>
        </p:txBody>
      </p:sp>
      <p:sp>
        <p:nvSpPr>
          <p:cNvPr id="13" name="date-444">
            <a:extLst>
              <a:ext uri="{FF2B5EF4-FFF2-40B4-BE49-F238E27FC236}">
                <a16:creationId xmlns:a16="http://schemas.microsoft.com/office/drawing/2014/main" id="{73C446CC-0DED-42E3-83F8-52E659A0FE3E}"/>
              </a:ext>
            </a:extLst>
          </p:cNvPr>
          <p:cNvSpPr>
            <a:spLocks noGrp="1"/>
          </p:cNvSpPr>
          <p:nvPr/>
        </p:nvSpPr>
        <p:spPr>
          <a:xfrm>
            <a:off x="685800" y="4181475"/>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GOVERNANCE</a:t>
            </a:r>
          </a:p>
        </p:txBody>
      </p:sp>
      <p:sp>
        <p:nvSpPr>
          <p:cNvPr id="14" name="node-444">
            <a:extLst>
              <a:ext uri="{FF2B5EF4-FFF2-40B4-BE49-F238E27FC236}">
                <a16:creationId xmlns:a16="http://schemas.microsoft.com/office/drawing/2014/main" id="{A61A5887-F0A8-421A-A949-4CFC2980AB14}"/>
              </a:ext>
            </a:extLst>
          </p:cNvPr>
          <p:cNvSpPr>
            <a:spLocks noGrp="1"/>
          </p:cNvSpPr>
          <p:nvPr/>
        </p:nvSpPr>
        <p:spPr>
          <a:xfrm>
            <a:off x="2543175" y="4295775"/>
            <a:ext cx="152400" cy="152400"/>
          </a:xfrm>
          <a:prstGeom prst="rect">
            <a:avLst/>
          </a:prstGeom>
          <a:solidFill>
            <a:srgbClr val="0D9A9A"/>
          </a:solidFill>
          <a:ln w="0">
            <a:noFill/>
          </a:ln>
        </p:spPr>
        <p:txBody>
          <a:bodyPr/>
          <a:lstStyle/>
          <a:p>
            <a:endParaRPr lang="de-DE"/>
          </a:p>
        </p:txBody>
      </p:sp>
      <p:sp>
        <p:nvSpPr>
          <p:cNvPr id="15" name="heading-444">
            <a:extLst>
              <a:ext uri="{FF2B5EF4-FFF2-40B4-BE49-F238E27FC236}">
                <a16:creationId xmlns:a16="http://schemas.microsoft.com/office/drawing/2014/main" id="{B8C99D4E-AA73-4821-9B63-2CA66621C0E0}"/>
              </a:ext>
            </a:extLst>
          </p:cNvPr>
          <p:cNvSpPr>
            <a:spLocks noGrp="1"/>
          </p:cNvSpPr>
          <p:nvPr/>
        </p:nvSpPr>
        <p:spPr>
          <a:xfrm>
            <a:off x="3028950" y="4105275"/>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Rules and financial sustainability</a:t>
            </a:r>
          </a:p>
        </p:txBody>
      </p:sp>
      <p:sp>
        <p:nvSpPr>
          <p:cNvPr id="16" name="body-444">
            <a:extLst>
              <a:ext uri="{FF2B5EF4-FFF2-40B4-BE49-F238E27FC236}">
                <a16:creationId xmlns:a16="http://schemas.microsoft.com/office/drawing/2014/main" id="{3796B9E0-9C4E-4A94-85D9-4974238B55B0}"/>
              </a:ext>
            </a:extLst>
          </p:cNvPr>
          <p:cNvSpPr>
            <a:spLocks noGrp="1"/>
          </p:cNvSpPr>
          <p:nvPr/>
        </p:nvSpPr>
        <p:spPr>
          <a:xfrm>
            <a:off x="3028950" y="4543425"/>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Ethics, conflicts, anti-corruption and audit structures, with credible multi-year commercial revenue.</a:t>
            </a:r>
          </a:p>
        </p:txBody>
      </p:sp>
      <p:sp>
        <p:nvSpPr>
          <p:cNvPr id="17" name="date-559">
            <a:extLst>
              <a:ext uri="{FF2B5EF4-FFF2-40B4-BE49-F238E27FC236}">
                <a16:creationId xmlns:a16="http://schemas.microsoft.com/office/drawing/2014/main" id="{98003F8B-C40B-4CE0-A8BD-34095862BD2F}"/>
              </a:ext>
            </a:extLst>
          </p:cNvPr>
          <p:cNvSpPr>
            <a:spLocks noGrp="1"/>
          </p:cNvSpPr>
          <p:nvPr/>
        </p:nvSpPr>
        <p:spPr>
          <a:xfrm>
            <a:off x="685800" y="5276850"/>
            <a:ext cx="1762125" cy="457200"/>
          </a:xfrm>
          <a:prstGeom prst="rect">
            <a:avLst/>
          </a:prstGeom>
          <a:noFill/>
          <a:ln w="0">
            <a:noFill/>
          </a:ln>
        </p:spPr>
        <p:txBody>
          <a:bodyPr anchor="ctr">
            <a:noAutofit/>
          </a:bodyPr>
          <a:lstStyle/>
          <a:p>
            <a:pPr>
              <a:defRPr sz="1725" b="1">
                <a:solidFill>
                  <a:srgbClr val="0D9A9A"/>
                </a:solidFill>
                <a:latin typeface="Aptos"/>
                <a:ea typeface="Aptos"/>
                <a:cs typeface="Aptos"/>
              </a:defRPr>
            </a:pPr>
            <a:r>
              <a:rPr sz="1725" b="1">
                <a:solidFill>
                  <a:srgbClr val="0D9A9A"/>
                </a:solidFill>
                <a:latin typeface="Aptos"/>
                <a:ea typeface="Aptos"/>
                <a:cs typeface="Aptos"/>
              </a:rPr>
              <a:t>COMPLIANCE</a:t>
            </a:r>
          </a:p>
        </p:txBody>
      </p:sp>
      <p:sp>
        <p:nvSpPr>
          <p:cNvPr id="18" name="node-559">
            <a:extLst>
              <a:ext uri="{FF2B5EF4-FFF2-40B4-BE49-F238E27FC236}">
                <a16:creationId xmlns:a16="http://schemas.microsoft.com/office/drawing/2014/main" id="{0E26434E-5557-4DAE-AF1D-34760E2BA651}"/>
              </a:ext>
            </a:extLst>
          </p:cNvPr>
          <p:cNvSpPr>
            <a:spLocks noGrp="1"/>
          </p:cNvSpPr>
          <p:nvPr/>
        </p:nvSpPr>
        <p:spPr>
          <a:xfrm>
            <a:off x="2543175" y="5391150"/>
            <a:ext cx="152400" cy="152400"/>
          </a:xfrm>
          <a:prstGeom prst="rect">
            <a:avLst/>
          </a:prstGeom>
          <a:solidFill>
            <a:srgbClr val="0D9A9A"/>
          </a:solidFill>
          <a:ln w="0">
            <a:noFill/>
          </a:ln>
        </p:spPr>
        <p:txBody>
          <a:bodyPr/>
          <a:lstStyle/>
          <a:p>
            <a:endParaRPr lang="de-DE"/>
          </a:p>
        </p:txBody>
      </p:sp>
      <p:sp>
        <p:nvSpPr>
          <p:cNvPr id="19" name="heading-559">
            <a:extLst>
              <a:ext uri="{FF2B5EF4-FFF2-40B4-BE49-F238E27FC236}">
                <a16:creationId xmlns:a16="http://schemas.microsoft.com/office/drawing/2014/main" id="{8257D73B-11F2-41BE-A030-C61A76A74C31}"/>
              </a:ext>
            </a:extLst>
          </p:cNvPr>
          <p:cNvSpPr>
            <a:spLocks noGrp="1"/>
          </p:cNvSpPr>
          <p:nvPr/>
        </p:nvSpPr>
        <p:spPr>
          <a:xfrm>
            <a:off x="3028950" y="5200650"/>
            <a:ext cx="8143875" cy="400050"/>
          </a:xfrm>
          <a:prstGeom prst="rect">
            <a:avLst/>
          </a:prstGeom>
          <a:noFill/>
          <a:ln w="0">
            <a:noFill/>
          </a:ln>
        </p:spPr>
        <p:txBody>
          <a:bodyPr anchor="ctr">
            <a:noAutofit/>
          </a:bodyPr>
          <a:lstStyle/>
          <a:p>
            <a:pPr>
              <a:defRPr sz="2025" b="1">
                <a:solidFill>
                  <a:srgbClr val="102A43"/>
                </a:solidFill>
                <a:latin typeface="Aptos"/>
                <a:ea typeface="Aptos"/>
                <a:cs typeface="Aptos"/>
              </a:defRPr>
            </a:pPr>
            <a:r>
              <a:rPr sz="2025" b="1">
                <a:solidFill>
                  <a:srgbClr val="102A43"/>
                </a:solidFill>
                <a:latin typeface="Aptos"/>
                <a:ea typeface="Aptos"/>
                <a:cs typeface="Aptos"/>
              </a:rPr>
              <a:t>CAS and anti-doping commitments</a:t>
            </a:r>
          </a:p>
        </p:txBody>
      </p:sp>
      <p:sp>
        <p:nvSpPr>
          <p:cNvPr id="20" name="body-559">
            <a:extLst>
              <a:ext uri="{FF2B5EF4-FFF2-40B4-BE49-F238E27FC236}">
                <a16:creationId xmlns:a16="http://schemas.microsoft.com/office/drawing/2014/main" id="{8EAECC5A-20D6-41D4-A39E-BF154392658C}"/>
              </a:ext>
            </a:extLst>
          </p:cNvPr>
          <p:cNvSpPr>
            <a:spLocks noGrp="1"/>
          </p:cNvSpPr>
          <p:nvPr/>
        </p:nvSpPr>
        <p:spPr>
          <a:xfrm>
            <a:off x="3028950" y="5638800"/>
            <a:ext cx="8143875" cy="571500"/>
          </a:xfrm>
          <a:prstGeom prst="rect">
            <a:avLst/>
          </a:prstGeom>
          <a:noFill/>
          <a:ln w="0">
            <a:noFill/>
          </a:ln>
        </p:spPr>
        <p:txBody>
          <a:bodyPr anchor="ctr">
            <a:noAutofit/>
          </a:bodyPr>
          <a:lstStyle/>
          <a:p>
            <a:pPr>
              <a:defRPr sz="1350" b="0">
                <a:solidFill>
                  <a:srgbClr val="536B7C"/>
                </a:solidFill>
                <a:latin typeface="Aptos"/>
                <a:ea typeface="Aptos"/>
                <a:cs typeface="Aptos"/>
              </a:defRPr>
            </a:pPr>
            <a:r>
              <a:rPr sz="1350" b="0">
                <a:solidFill>
                  <a:srgbClr val="536B7C"/>
                </a:solidFill>
                <a:latin typeface="Aptos"/>
                <a:ea typeface="Aptos"/>
                <a:cs typeface="Aptos"/>
              </a:rPr>
              <a:t>Acceptance of CAS jurisdiction, WADA signatory status and an operational agreement with the ITA.</a:t>
            </a:r>
          </a:p>
        </p:txBody>
      </p:sp>
      <p:sp>
        <p:nvSpPr>
          <p:cNvPr id="21" name="footer">
            <a:extLst>
              <a:ext uri="{FF2B5EF4-FFF2-40B4-BE49-F238E27FC236}">
                <a16:creationId xmlns:a16="http://schemas.microsoft.com/office/drawing/2014/main" id="{08583510-240A-431D-9C05-3D761E03C2F8}"/>
              </a:ext>
            </a:extLst>
          </p:cNvPr>
          <p:cNvSpPr>
            <a:spLocks noGrp="1"/>
          </p:cNvSpPr>
          <p:nvPr/>
        </p:nvSpPr>
        <p:spPr>
          <a:xfrm>
            <a:off x="685800" y="6400800"/>
            <a:ext cx="10763250" cy="228600"/>
          </a:xfrm>
          <a:prstGeom prst="rect">
            <a:avLst/>
          </a:prstGeom>
          <a:noFill/>
          <a:ln w="0">
            <a:noFill/>
          </a:ln>
        </p:spPr>
        <p:txBody>
          <a:bodyPr anchor="ctr">
            <a:noAutofit/>
          </a:bodyPr>
          <a:lstStyle/>
          <a:p>
            <a:pPr>
              <a:defRPr sz="1050" b="0">
                <a:solidFill>
                  <a:srgbClr val="536B7C"/>
                </a:solidFill>
                <a:latin typeface="Aptos"/>
                <a:ea typeface="Aptos"/>
                <a:cs typeface="Aptos"/>
              </a:defRPr>
            </a:pPr>
            <a:r>
              <a:rPr sz="1050" b="0">
                <a:solidFill>
                  <a:srgbClr val="536B7C"/>
                </a:solidFill>
                <a:latin typeface="Aptos"/>
                <a:ea typeface="Aptos"/>
                <a:cs typeface="Aptos"/>
              </a:rPr>
              <a:t>As of 26 September 2026  ·  Sources in speaker notes</a:t>
            </a:r>
          </a:p>
        </p:txBody>
      </p:sp>
      <p:sp>
        <p:nvSpPr>
          <p:cNvPr id="23" name="TextBox 22"/>
          <p:cNvSpPr txBox="1"/>
          <p:nvPr/>
        </p:nvSpPr>
        <p:spPr>
          <a:xfrm>
            <a:off x="9235440" y="530352"/>
            <a:ext cx="2057400" cy="228600"/>
          </a:xfrm>
          <a:prstGeom prst="rect">
            <a:avLst/>
          </a:prstGeom>
          <a:noFill/>
        </p:spPr>
        <p:txBody>
          <a:bodyPr wrap="none">
            <a:spAutoFit/>
          </a:bodyPr>
          <a:lstStyle/>
          <a:p>
            <a:pPr>
              <a:defRPr sz="900">
                <a:solidFill>
                  <a:srgbClr val="5F6976"/>
                </a:solidFill>
              </a:defRPr>
            </a:pPr>
            <a:r>
              <a:t>Speaker: Lars Brovil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TotalTime>
  <Words>2437</Words>
  <Application>Microsoft Office PowerPoint</Application>
  <DocSecurity>0</DocSecurity>
  <PresentationFormat>Breedbeeld</PresentationFormat>
  <Paragraphs>345</Paragraphs>
  <Slides>24</Slides>
  <Notes>24</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24</vt:i4>
      </vt:variant>
    </vt:vector>
  </HeadingPairs>
  <TitlesOfParts>
    <vt:vector size="27" baseType="lpstr">
      <vt:lpstr>Aptos</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Len Huard | Avance Legal</cp:lastModifiedBy>
  <cp:revision>10</cp:revision>
  <dcterms:created xsi:type="dcterms:W3CDTF">2026-09-24T08:54:11Z</dcterms:created>
  <dcterms:modified xsi:type="dcterms:W3CDTF">2026-09-29T16:25:25Z</dcterms:modified>
</cp:coreProperties>
</file>